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3.xml" ContentType="application/vnd.openxmlformats-officedocument.theme+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p:sldMasterIdLst>
    <p:sldMasterId id="2147483648" r:id="rId1"/>
    <p:sldMasterId id="2147483759" r:id="rId2"/>
    <p:sldMasterId id="2147483767" r:id="rId3"/>
    <p:sldMasterId id="2147483775" r:id="rId4"/>
  </p:sldMasterIdLst>
  <p:notesMasterIdLst>
    <p:notesMasterId r:id="rId16"/>
  </p:notesMasterIdLst>
  <p:handoutMasterIdLst>
    <p:handoutMasterId r:id="rId17"/>
  </p:handoutMasterIdLst>
  <p:sldIdLst>
    <p:sldId id="263" r:id="rId5"/>
    <p:sldId id="340" r:id="rId6"/>
    <p:sldId id="342" r:id="rId7"/>
    <p:sldId id="348" r:id="rId8"/>
    <p:sldId id="353" r:id="rId9"/>
    <p:sldId id="345" r:id="rId10"/>
    <p:sldId id="349" r:id="rId11"/>
    <p:sldId id="356" r:id="rId12"/>
    <p:sldId id="347" r:id="rId13"/>
    <p:sldId id="354" r:id="rId14"/>
    <p:sldId id="350" r:id="rId15"/>
  </p:sldIdLst>
  <p:sldSz cx="12192000" cy="6858000"/>
  <p:notesSz cx="6858000" cy="9144000"/>
  <p:defaultTex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ヒラギノ角ゴ Pro W3" panose="020B0300000000000000" pitchFamily="34" charset="-128"/>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ヒラギノ角ゴ Pro W3" panose="020B0300000000000000" pitchFamily="34" charset="-128"/>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ヒラギノ角ゴ Pro W3" panose="020B0300000000000000" pitchFamily="34" charset="-128"/>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ヒラギノ角ゴ Pro W3" panose="020B0300000000000000" pitchFamily="34" charset="-128"/>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ヒラギノ角ゴ Pro W3" panose="020B0300000000000000" pitchFamily="34" charset="-128"/>
        <a:cs typeface="+mn-cs"/>
      </a:defRPr>
    </a:lvl5pPr>
    <a:lvl6pPr marL="2286000" algn="l" defTabSz="914400" rtl="0" eaLnBrk="1" latinLnBrk="0" hangingPunct="1">
      <a:defRPr sz="2400" kern="1200">
        <a:solidFill>
          <a:schemeClr val="tx1"/>
        </a:solidFill>
        <a:latin typeface="Times New Roman" panose="02020603050405020304" pitchFamily="18" charset="0"/>
        <a:ea typeface="ヒラギノ角ゴ Pro W3" panose="020B0300000000000000" pitchFamily="34" charset="-128"/>
        <a:cs typeface="+mn-cs"/>
      </a:defRPr>
    </a:lvl6pPr>
    <a:lvl7pPr marL="2743200" algn="l" defTabSz="914400" rtl="0" eaLnBrk="1" latinLnBrk="0" hangingPunct="1">
      <a:defRPr sz="2400" kern="1200">
        <a:solidFill>
          <a:schemeClr val="tx1"/>
        </a:solidFill>
        <a:latin typeface="Times New Roman" panose="02020603050405020304" pitchFamily="18" charset="0"/>
        <a:ea typeface="ヒラギノ角ゴ Pro W3" panose="020B0300000000000000" pitchFamily="34" charset="-128"/>
        <a:cs typeface="+mn-cs"/>
      </a:defRPr>
    </a:lvl7pPr>
    <a:lvl8pPr marL="3200400" algn="l" defTabSz="914400" rtl="0" eaLnBrk="1" latinLnBrk="0" hangingPunct="1">
      <a:defRPr sz="2400" kern="1200">
        <a:solidFill>
          <a:schemeClr val="tx1"/>
        </a:solidFill>
        <a:latin typeface="Times New Roman" panose="02020603050405020304" pitchFamily="18" charset="0"/>
        <a:ea typeface="ヒラギノ角ゴ Pro W3" panose="020B0300000000000000" pitchFamily="34" charset="-128"/>
        <a:cs typeface="+mn-cs"/>
      </a:defRPr>
    </a:lvl8pPr>
    <a:lvl9pPr marL="3657600" algn="l" defTabSz="914400" rtl="0" eaLnBrk="1" latinLnBrk="0" hangingPunct="1">
      <a:defRPr sz="2400" kern="1200">
        <a:solidFill>
          <a:schemeClr val="tx1"/>
        </a:solidFill>
        <a:latin typeface="Times New Roman" panose="02020603050405020304" pitchFamily="18" charset="0"/>
        <a:ea typeface="ヒラギノ角ゴ Pro W3" panose="020B0300000000000000" pitchFamily="34" charset="-128"/>
        <a:cs typeface="+mn-cs"/>
      </a:defRPr>
    </a:lvl9pPr>
  </p:defaultTextStyle>
  <p:extLst>
    <p:ext uri="{EFAFB233-063F-42B5-8137-9DF3F51BA10A}">
      <p15:sldGuideLst xmlns:p15="http://schemas.microsoft.com/office/powerpoint/2012/main">
        <p15:guide id="1" orient="horz" pos="1036">
          <p15:clr>
            <a:srgbClr val="A4A3A4"/>
          </p15:clr>
        </p15:guide>
        <p15:guide id="2" orient="horz" pos="2160">
          <p15:clr>
            <a:srgbClr val="A4A3A4"/>
          </p15:clr>
        </p15:guide>
        <p15:guide id="3" orient="horz" pos="840">
          <p15:clr>
            <a:srgbClr val="A4A3A4"/>
          </p15:clr>
        </p15:guide>
        <p15:guide id="4" orient="horz" pos="4176">
          <p15:clr>
            <a:srgbClr val="A4A3A4"/>
          </p15:clr>
        </p15:guide>
        <p15:guide id="5" pos="7296">
          <p15:clr>
            <a:srgbClr val="A4A3A4"/>
          </p15:clr>
        </p15:guide>
        <p15:guide id="6" pos="3840">
          <p15:clr>
            <a:srgbClr val="A4A3A4"/>
          </p15:clr>
        </p15:guide>
        <p15:guide id="7" pos="1199">
          <p15:clr>
            <a:srgbClr val="A4A3A4"/>
          </p15:clr>
        </p15:guide>
        <p15:guide id="8" pos="388">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160F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685"/>
    <p:restoredTop sz="83401"/>
  </p:normalViewPr>
  <p:slideViewPr>
    <p:cSldViewPr snapToGrid="0">
      <p:cViewPr varScale="1">
        <p:scale>
          <a:sx n="106" d="100"/>
          <a:sy n="106" d="100"/>
        </p:scale>
        <p:origin x="632" y="168"/>
      </p:cViewPr>
      <p:guideLst>
        <p:guide orient="horz" pos="1036"/>
        <p:guide orient="horz" pos="2160"/>
        <p:guide orient="horz" pos="840"/>
        <p:guide orient="horz" pos="4176"/>
        <p:guide pos="7296"/>
        <p:guide pos="3840"/>
        <p:guide pos="1199"/>
        <p:guide pos="388"/>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p:cViewPr varScale="1">
        <p:scale>
          <a:sx n="142" d="100"/>
          <a:sy n="142" d="100"/>
        </p:scale>
        <p:origin x="-5416" y="-11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slideMaster" Target="slideMasters/slideMaster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handoutMaster" Target="handoutMasters/handoutMaster1.xml"/><Relationship Id="rId2" Type="http://schemas.openxmlformats.org/officeDocument/2006/relationships/slideMaster" Target="slideMasters/slideMaster2.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FA0FCEFF-55BB-704D-B29B-B9F4B84754B7}"/>
              </a:ext>
            </a:extLst>
          </p:cNvPr>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ext uri="{91240B29-F687-4f45-9708-019B960494DF}"/>
            <a:ext uri="{AF507438-7753-43e0-B8FC-AC1667EBCBE1}"/>
          </a:extLst>
        </p:spPr>
        <p:txBody>
          <a:bodyPr vert="horz" wrap="square" lIns="91440" tIns="45720" rIns="91440" bIns="45720" numCol="1" anchor="t" anchorCtr="0" compatLnSpc="1">
            <a:prstTxWarp prst="textNoShape">
              <a:avLst/>
            </a:prstTxWarp>
          </a:bodyPr>
          <a:lstStyle>
            <a:lvl1pPr eaLnBrk="1" hangingPunct="1">
              <a:defRPr sz="1200">
                <a:latin typeface="Times New Roman" pitchFamily="18" charset="0"/>
                <a:ea typeface="+mn-ea"/>
                <a:cs typeface="+mn-cs"/>
              </a:defRPr>
            </a:lvl1pPr>
          </a:lstStyle>
          <a:p>
            <a:pPr>
              <a:defRPr/>
            </a:pPr>
            <a:endParaRPr lang="en-US"/>
          </a:p>
        </p:txBody>
      </p:sp>
      <p:sp>
        <p:nvSpPr>
          <p:cNvPr id="27651" name="Rectangle 3">
            <a:extLst>
              <a:ext uri="{FF2B5EF4-FFF2-40B4-BE49-F238E27FC236}">
                <a16:creationId xmlns:a16="http://schemas.microsoft.com/office/drawing/2014/main" id="{F1C1C7D4-D062-A64D-AE16-A02D3489558F}"/>
              </a:ext>
            </a:extLst>
          </p:cNvPr>
          <p:cNvSpPr>
            <a:spLocks noGrp="1" noChangeArrowheads="1"/>
          </p:cNvSpPr>
          <p:nvPr>
            <p:ph type="dt" sz="quarter" idx="1"/>
          </p:nvPr>
        </p:nvSpPr>
        <p:spPr bwMode="auto">
          <a:xfrm>
            <a:off x="3886200" y="0"/>
            <a:ext cx="2971800" cy="457200"/>
          </a:xfrm>
          <a:prstGeom prst="rect">
            <a:avLst/>
          </a:prstGeom>
          <a:noFill/>
          <a:ln>
            <a:noFill/>
          </a:ln>
          <a:effectLst/>
          <a:extLst>
            <a:ext uri="{909E8E84-426E-40dd-AFC4-6F175D3DCCD1}"/>
            <a:ext uri="{91240B29-F687-4f45-9708-019B960494DF}"/>
            <a:ext uri="{AF507438-7753-43e0-B8FC-AC1667EBCBE1}"/>
          </a:extLst>
        </p:spPr>
        <p:txBody>
          <a:bodyPr vert="horz" wrap="square" lIns="91440" tIns="45720" rIns="91440" bIns="45720" numCol="1" anchor="t" anchorCtr="0" compatLnSpc="1">
            <a:prstTxWarp prst="textNoShape">
              <a:avLst/>
            </a:prstTxWarp>
          </a:bodyPr>
          <a:lstStyle>
            <a:lvl1pPr algn="r" eaLnBrk="1" hangingPunct="1">
              <a:defRPr sz="1200">
                <a:latin typeface="Times New Roman" pitchFamily="18" charset="0"/>
                <a:ea typeface="+mn-ea"/>
                <a:cs typeface="+mn-cs"/>
              </a:defRPr>
            </a:lvl1pPr>
          </a:lstStyle>
          <a:p>
            <a:pPr>
              <a:defRPr/>
            </a:pPr>
            <a:endParaRPr lang="en-US"/>
          </a:p>
        </p:txBody>
      </p:sp>
      <p:sp>
        <p:nvSpPr>
          <p:cNvPr id="27652" name="Rectangle 4">
            <a:extLst>
              <a:ext uri="{FF2B5EF4-FFF2-40B4-BE49-F238E27FC236}">
                <a16:creationId xmlns:a16="http://schemas.microsoft.com/office/drawing/2014/main" id="{375D2C15-7B91-A64F-A785-88BC7E10426B}"/>
              </a:ext>
            </a:extLst>
          </p:cNvPr>
          <p:cNvSpPr>
            <a:spLocks noGrp="1" noChangeArrowheads="1"/>
          </p:cNvSpPr>
          <p:nvPr>
            <p:ph type="ftr" sz="quarter" idx="2"/>
          </p:nvPr>
        </p:nvSpPr>
        <p:spPr bwMode="auto">
          <a:xfrm>
            <a:off x="0" y="8686800"/>
            <a:ext cx="2971800" cy="457200"/>
          </a:xfrm>
          <a:prstGeom prst="rect">
            <a:avLst/>
          </a:prstGeom>
          <a:noFill/>
          <a:ln>
            <a:noFill/>
          </a:ln>
          <a:effectLst/>
          <a:extLst>
            <a:ext uri="{909E8E84-426E-40dd-AFC4-6F175D3DCCD1}"/>
            <a:ext uri="{91240B29-F687-4f45-9708-019B960494DF}"/>
            <a:ext uri="{AF507438-7753-43e0-B8FC-AC1667EBCBE1}"/>
          </a:extLst>
        </p:spPr>
        <p:txBody>
          <a:bodyPr vert="horz" wrap="square" lIns="91440" tIns="45720" rIns="91440" bIns="45720" numCol="1" anchor="b" anchorCtr="0" compatLnSpc="1">
            <a:prstTxWarp prst="textNoShape">
              <a:avLst/>
            </a:prstTxWarp>
          </a:bodyPr>
          <a:lstStyle>
            <a:lvl1pPr eaLnBrk="1" hangingPunct="1">
              <a:defRPr sz="1200">
                <a:latin typeface="Times New Roman" pitchFamily="18" charset="0"/>
                <a:ea typeface="+mn-ea"/>
                <a:cs typeface="+mn-cs"/>
              </a:defRPr>
            </a:lvl1pPr>
          </a:lstStyle>
          <a:p>
            <a:pPr>
              <a:defRPr/>
            </a:pPr>
            <a:endParaRPr lang="en-US"/>
          </a:p>
        </p:txBody>
      </p:sp>
      <p:sp>
        <p:nvSpPr>
          <p:cNvPr id="27653" name="Rectangle 5">
            <a:extLst>
              <a:ext uri="{FF2B5EF4-FFF2-40B4-BE49-F238E27FC236}">
                <a16:creationId xmlns:a16="http://schemas.microsoft.com/office/drawing/2014/main" id="{5DA4CFBE-2D47-0041-8CD1-05B78382D2AA}"/>
              </a:ext>
            </a:extLst>
          </p:cNvPr>
          <p:cNvSpPr>
            <a:spLocks noGrp="1" noChangeArrowheads="1"/>
          </p:cNvSpPr>
          <p:nvPr>
            <p:ph type="sldNum" sz="quarter" idx="3"/>
          </p:nvPr>
        </p:nvSpPr>
        <p:spPr bwMode="auto">
          <a:xfrm>
            <a:off x="3886200" y="8686800"/>
            <a:ext cx="2971800" cy="457200"/>
          </a:xfrm>
          <a:prstGeom prst="rect">
            <a:avLst/>
          </a:prstGeom>
          <a:noFill/>
          <a:ln>
            <a:noFill/>
          </a:ln>
          <a:effectLst/>
          <a:extLst>
            <a:ext uri="{909E8E84-426E-40dd-AFC4-6F175D3DCCD1}"/>
            <a:ext uri="{91240B29-F687-4f45-9708-019B960494DF}"/>
            <a:ext uri="{AF507438-7753-43e0-B8FC-AC1667EBCBE1}"/>
          </a:extLst>
        </p:spPr>
        <p:txBody>
          <a:bodyPr vert="horz" wrap="square" lIns="91440" tIns="45720" rIns="91440" bIns="45720" numCol="1" anchor="b" anchorCtr="0" compatLnSpc="1">
            <a:prstTxWarp prst="textNoShape">
              <a:avLst/>
            </a:prstTxWarp>
          </a:bodyPr>
          <a:lstStyle>
            <a:lvl1pPr algn="r" eaLnBrk="1" hangingPunct="1">
              <a:defRPr sz="1200">
                <a:latin typeface="Times New Roman" charset="0"/>
                <a:ea typeface="ヒラギノ角ゴ Pro W3" charset="-128"/>
              </a:defRPr>
            </a:lvl1pPr>
          </a:lstStyle>
          <a:p>
            <a:pPr>
              <a:defRPr/>
            </a:pPr>
            <a:fld id="{C4C4F5BD-EAF3-B04D-A64C-A14738A3EE0A}"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88750CF-9B47-AB42-8163-20718340AFA9}"/>
              </a:ext>
            </a:extLst>
          </p:cNvPr>
          <p:cNvSpPr>
            <a:spLocks noGrp="1"/>
          </p:cNvSpPr>
          <p:nvPr>
            <p:ph type="hdr" sz="quarter"/>
          </p:nvPr>
        </p:nvSpPr>
        <p:spPr>
          <a:xfrm>
            <a:off x="0" y="0"/>
            <a:ext cx="2971800" cy="457200"/>
          </a:xfrm>
          <a:prstGeom prst="rect">
            <a:avLst/>
          </a:prstGeom>
        </p:spPr>
        <p:txBody>
          <a:bodyPr vert="horz" lIns="91440" tIns="45720" rIns="91440" bIns="45720" rtlCol="0"/>
          <a:lstStyle>
            <a:lvl1pPr algn="l" eaLnBrk="1" hangingPunct="1">
              <a:defRPr sz="1200">
                <a:latin typeface="Times New Roman" charset="0"/>
                <a:ea typeface="ヒラギノ角ゴ Pro W3" charset="0"/>
                <a:cs typeface="+mn-cs"/>
              </a:defRPr>
            </a:lvl1pPr>
          </a:lstStyle>
          <a:p>
            <a:pPr>
              <a:defRPr/>
            </a:pPr>
            <a:endParaRPr lang="en-US"/>
          </a:p>
        </p:txBody>
      </p:sp>
      <p:sp>
        <p:nvSpPr>
          <p:cNvPr id="3" name="Date Placeholder 2">
            <a:extLst>
              <a:ext uri="{FF2B5EF4-FFF2-40B4-BE49-F238E27FC236}">
                <a16:creationId xmlns:a16="http://schemas.microsoft.com/office/drawing/2014/main" id="{ED67913E-E307-D340-9089-7EE5654D9600}"/>
              </a:ext>
            </a:extLst>
          </p:cNvPr>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Times New Roman" charset="0"/>
                <a:ea typeface="ヒラギノ角ゴ Pro W3" charset="-128"/>
              </a:defRPr>
            </a:lvl1pPr>
          </a:lstStyle>
          <a:p>
            <a:pPr>
              <a:defRPr/>
            </a:pPr>
            <a:fld id="{77F8A214-C14A-B24C-9CBF-DBDF7E54A4B2}" type="datetimeFigureOut">
              <a:rPr lang="en-US" altLang="en-US"/>
              <a:pPr>
                <a:defRPr/>
              </a:pPr>
              <a:t>9/13/19</a:t>
            </a:fld>
            <a:endParaRPr lang="en-US" altLang="en-US"/>
          </a:p>
        </p:txBody>
      </p:sp>
      <p:sp>
        <p:nvSpPr>
          <p:cNvPr id="4" name="Slide Image Placeholder 3">
            <a:extLst>
              <a:ext uri="{FF2B5EF4-FFF2-40B4-BE49-F238E27FC236}">
                <a16:creationId xmlns:a16="http://schemas.microsoft.com/office/drawing/2014/main" id="{0B181F52-24BA-9A4F-996A-27750D9703B2}"/>
              </a:ext>
            </a:extLst>
          </p:cNvPr>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a:extLst>
              <a:ext uri="{FF2B5EF4-FFF2-40B4-BE49-F238E27FC236}">
                <a16:creationId xmlns:a16="http://schemas.microsoft.com/office/drawing/2014/main" id="{553FF619-0541-664E-9B32-C8A7E726B053}"/>
              </a:ext>
            </a:extLst>
          </p:cNvPr>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a:extLst>
              <a:ext uri="{FF2B5EF4-FFF2-40B4-BE49-F238E27FC236}">
                <a16:creationId xmlns:a16="http://schemas.microsoft.com/office/drawing/2014/main" id="{E4D89E08-8971-BA46-9251-2E1A4F0125E4}"/>
              </a:ext>
            </a:extLst>
          </p:cNvPr>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hangingPunct="1">
              <a:defRPr sz="1200">
                <a:latin typeface="Times New Roman" charset="0"/>
                <a:ea typeface="ヒラギノ角ゴ Pro W3" charset="0"/>
                <a:cs typeface="+mn-cs"/>
              </a:defRPr>
            </a:lvl1pPr>
          </a:lstStyle>
          <a:p>
            <a:pPr>
              <a:defRPr/>
            </a:pPr>
            <a:endParaRPr lang="en-US"/>
          </a:p>
        </p:txBody>
      </p:sp>
      <p:sp>
        <p:nvSpPr>
          <p:cNvPr id="7" name="Slide Number Placeholder 6">
            <a:extLst>
              <a:ext uri="{FF2B5EF4-FFF2-40B4-BE49-F238E27FC236}">
                <a16:creationId xmlns:a16="http://schemas.microsoft.com/office/drawing/2014/main" id="{5391AC78-2681-2A4B-AE09-EC5C63FDC06D}"/>
              </a:ext>
            </a:extLst>
          </p:cNvPr>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Times New Roman" charset="0"/>
                <a:ea typeface="ヒラギノ角ゴ Pro W3" charset="-128"/>
              </a:defRPr>
            </a:lvl1pPr>
          </a:lstStyle>
          <a:p>
            <a:pPr>
              <a:defRPr/>
            </a:pPr>
            <a:fld id="{CA6B88B5-555E-E841-BDE7-773EA83FE9C7}"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hf hdr="0" ftr="0" dt="0"/>
  <p:notesStyle>
    <a:lvl1pPr algn="l" defTabSz="457200" rtl="0" eaLnBrk="0" fontAlgn="base" hangingPunct="0">
      <a:spcBef>
        <a:spcPct val="30000"/>
      </a:spcBef>
      <a:spcAft>
        <a:spcPct val="0"/>
      </a:spcAft>
      <a:defRPr sz="1200" kern="1200">
        <a:solidFill>
          <a:schemeClr val="tx1"/>
        </a:solidFill>
        <a:latin typeface="+mn-lt"/>
        <a:ea typeface="ヒラギノ角ゴ Pro W3" charset="0"/>
        <a:cs typeface="ヒラギノ角ゴ Pro W3" charset="0"/>
      </a:defRPr>
    </a:lvl1pPr>
    <a:lvl2pPr marL="457200" algn="l" defTabSz="457200" rtl="0" eaLnBrk="0" fontAlgn="base" hangingPunct="0">
      <a:spcBef>
        <a:spcPct val="30000"/>
      </a:spcBef>
      <a:spcAft>
        <a:spcPct val="0"/>
      </a:spcAft>
      <a:defRPr sz="1200" kern="1200">
        <a:solidFill>
          <a:schemeClr val="tx1"/>
        </a:solidFill>
        <a:latin typeface="+mn-lt"/>
        <a:ea typeface="ヒラギノ角ゴ Pro W3" charset="0"/>
        <a:cs typeface="ヒラギノ角ゴ Pro W3" charset="0"/>
      </a:defRPr>
    </a:lvl2pPr>
    <a:lvl3pPr marL="914400" algn="l" defTabSz="457200" rtl="0" eaLnBrk="0" fontAlgn="base" hangingPunct="0">
      <a:spcBef>
        <a:spcPct val="30000"/>
      </a:spcBef>
      <a:spcAft>
        <a:spcPct val="0"/>
      </a:spcAft>
      <a:defRPr sz="1200" kern="1200">
        <a:solidFill>
          <a:schemeClr val="tx1"/>
        </a:solidFill>
        <a:latin typeface="+mn-lt"/>
        <a:ea typeface="ヒラギノ角ゴ Pro W3" charset="0"/>
        <a:cs typeface="ヒラギノ角ゴ Pro W3" charset="0"/>
      </a:defRPr>
    </a:lvl3pPr>
    <a:lvl4pPr marL="1371600" algn="l" defTabSz="457200" rtl="0" eaLnBrk="0" fontAlgn="base" hangingPunct="0">
      <a:spcBef>
        <a:spcPct val="30000"/>
      </a:spcBef>
      <a:spcAft>
        <a:spcPct val="0"/>
      </a:spcAft>
      <a:defRPr sz="1200" kern="1200">
        <a:solidFill>
          <a:schemeClr val="tx1"/>
        </a:solidFill>
        <a:latin typeface="+mn-lt"/>
        <a:ea typeface="ヒラギノ角ゴ Pro W3" charset="0"/>
        <a:cs typeface="ヒラギノ角ゴ Pro W3" charset="0"/>
      </a:defRPr>
    </a:lvl4pPr>
    <a:lvl5pPr marL="1828800" algn="l" defTabSz="457200" rtl="0" eaLnBrk="0" fontAlgn="base" hangingPunct="0">
      <a:spcBef>
        <a:spcPct val="30000"/>
      </a:spcBef>
      <a:spcAft>
        <a:spcPct val="0"/>
      </a:spcAft>
      <a:defRPr sz="1200" kern="1200">
        <a:solidFill>
          <a:schemeClr val="tx1"/>
        </a:solidFill>
        <a:latin typeface="+mn-lt"/>
        <a:ea typeface="ヒラギノ角ゴ Pro W3" charset="0"/>
        <a:cs typeface="ヒラギノ角ゴ Pro W3" charset="0"/>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Slide Image Placeholder 1">
            <a:extLst>
              <a:ext uri="{FF2B5EF4-FFF2-40B4-BE49-F238E27FC236}">
                <a16:creationId xmlns:a16="http://schemas.microsoft.com/office/drawing/2014/main" id="{FA9F75DF-2B83-1E4D-B7FE-4F1B8AAE35C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530" name="Notes Placeholder 2">
            <a:extLst>
              <a:ext uri="{FF2B5EF4-FFF2-40B4-BE49-F238E27FC236}">
                <a16:creationId xmlns:a16="http://schemas.microsoft.com/office/drawing/2014/main" id="{86421F44-4C2B-2241-A7D0-BB5DB7786DE0}"/>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dirty="0">
              <a:ea typeface="ヒラギノ角ゴ Pro W3" panose="020B0300000000000000" pitchFamily="34" charset="-128"/>
            </a:endParaRPr>
          </a:p>
        </p:txBody>
      </p:sp>
      <p:sp>
        <p:nvSpPr>
          <p:cNvPr id="22531" name="Slide Number Placeholder 3">
            <a:extLst>
              <a:ext uri="{FF2B5EF4-FFF2-40B4-BE49-F238E27FC236}">
                <a16:creationId xmlns:a16="http://schemas.microsoft.com/office/drawing/2014/main" id="{93DA2964-9A06-C24F-AE85-A30B329C43AC}"/>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ヒラギノ角ゴ Pro W3" panose="020B0300000000000000" pitchFamily="34" charset="-128"/>
              </a:defRPr>
            </a:lvl1pPr>
            <a:lvl2pPr marL="742950" indent="-285750">
              <a:spcBef>
                <a:spcPct val="30000"/>
              </a:spcBef>
              <a:defRPr sz="1200">
                <a:solidFill>
                  <a:schemeClr val="tx1"/>
                </a:solidFill>
                <a:latin typeface="Calibri" panose="020F0502020204030204" pitchFamily="34" charset="0"/>
                <a:ea typeface="ヒラギノ角ゴ Pro W3" panose="020B0300000000000000" pitchFamily="34" charset="-128"/>
              </a:defRPr>
            </a:lvl2pPr>
            <a:lvl3pPr marL="1143000" indent="-228600">
              <a:spcBef>
                <a:spcPct val="30000"/>
              </a:spcBef>
              <a:defRPr sz="1200">
                <a:solidFill>
                  <a:schemeClr val="tx1"/>
                </a:solidFill>
                <a:latin typeface="Calibri" panose="020F0502020204030204" pitchFamily="34" charset="0"/>
                <a:ea typeface="ヒラギノ角ゴ Pro W3" panose="020B0300000000000000" pitchFamily="34" charset="-128"/>
              </a:defRPr>
            </a:lvl3pPr>
            <a:lvl4pPr marL="1600200" indent="-228600">
              <a:spcBef>
                <a:spcPct val="30000"/>
              </a:spcBef>
              <a:defRPr sz="1200">
                <a:solidFill>
                  <a:schemeClr val="tx1"/>
                </a:solidFill>
                <a:latin typeface="Calibri" panose="020F0502020204030204" pitchFamily="34" charset="0"/>
                <a:ea typeface="ヒラギノ角ゴ Pro W3" panose="020B0300000000000000" pitchFamily="34" charset="-128"/>
              </a:defRPr>
            </a:lvl4pPr>
            <a:lvl5pPr marL="2057400" indent="-228600">
              <a:spcBef>
                <a:spcPct val="30000"/>
              </a:spcBef>
              <a:defRPr sz="1200">
                <a:solidFill>
                  <a:schemeClr val="tx1"/>
                </a:solidFill>
                <a:latin typeface="Calibri" panose="020F0502020204030204" pitchFamily="34" charset="0"/>
                <a:ea typeface="ヒラギノ角ゴ Pro W3" panose="020B0300000000000000" pitchFamily="34" charset="-128"/>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ヒラギノ角ゴ Pro W3" panose="020B0300000000000000" pitchFamily="34" charset="-128"/>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ヒラギノ角ゴ Pro W3" panose="020B0300000000000000" pitchFamily="34" charset="-128"/>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ヒラギノ角ゴ Pro W3" panose="020B0300000000000000" pitchFamily="34" charset="-128"/>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ヒラギノ角ゴ Pro W3" panose="020B0300000000000000" pitchFamily="34" charset="-128"/>
              </a:defRPr>
            </a:lvl9pPr>
          </a:lstStyle>
          <a:p>
            <a:pPr>
              <a:spcBef>
                <a:spcPct val="0"/>
              </a:spcBef>
            </a:pPr>
            <a:fld id="{E995C250-F27D-F442-8AE2-6DC0C61C079F}" type="slidenum">
              <a:rPr lang="en-US" altLang="en-US" smtClean="0">
                <a:latin typeface="Times New Roman" panose="02020603050405020304" pitchFamily="18" charset="0"/>
              </a:rPr>
              <a:pPr>
                <a:spcBef>
                  <a:spcPct val="0"/>
                </a:spcBef>
              </a:pPr>
              <a:t>0</a:t>
            </a:fld>
            <a:endParaRPr lang="en-US" altLang="en-US">
              <a:latin typeface="Times New Roman" panose="02020603050405020304" pitchFamily="18"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became interested in how we could better model the relationship between a continuous variable and an outcome</a:t>
            </a:r>
          </a:p>
          <a:p>
            <a:r>
              <a:rPr lang="en-US" dirty="0"/>
              <a:t>What can we do to better model the relationship between a continuous variable and an outcome?</a:t>
            </a:r>
          </a:p>
        </p:txBody>
      </p:sp>
      <p:sp>
        <p:nvSpPr>
          <p:cNvPr id="4" name="Slide Number Placeholder 3"/>
          <p:cNvSpPr>
            <a:spLocks noGrp="1"/>
          </p:cNvSpPr>
          <p:nvPr>
            <p:ph type="sldNum" sz="quarter" idx="5"/>
          </p:nvPr>
        </p:nvSpPr>
        <p:spPr/>
        <p:txBody>
          <a:bodyPr/>
          <a:lstStyle/>
          <a:p>
            <a:pPr>
              <a:defRPr/>
            </a:pPr>
            <a:fld id="{CA6B88B5-555E-E841-BDE7-773EA83FE9C7}" type="slidenum">
              <a:rPr lang="en-US" altLang="en-US" smtClean="0"/>
              <a:pPr>
                <a:defRPr/>
              </a:pPr>
              <a:t>1</a:t>
            </a:fld>
            <a:endParaRPr lang="en-US" altLang="en-US"/>
          </a:p>
        </p:txBody>
      </p:sp>
    </p:spTree>
    <p:extLst>
      <p:ext uri="{BB962C8B-B14F-4D97-AF65-F5344CB8AC3E}">
        <p14:creationId xmlns:p14="http://schemas.microsoft.com/office/powerpoint/2010/main" val="30961888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Unfortunately, an all-too-common practice is to ignore the continuous nature of the variable and to categorize it into groups, using arbitrary </a:t>
            </a:r>
            <a:r>
              <a:rPr lang="en-US" dirty="0" err="1"/>
              <a:t>cutpoints</a:t>
            </a:r>
            <a:r>
              <a:rPr lang="en-US" dirty="0"/>
              <a:t>.</a:t>
            </a:r>
          </a:p>
          <a:p>
            <a:r>
              <a:rPr lang="en-US" dirty="0"/>
              <a:t>First the </a:t>
            </a:r>
            <a:r>
              <a:rPr lang="en-US" dirty="0" err="1"/>
              <a:t>cutpoints</a:t>
            </a:r>
            <a:r>
              <a:rPr lang="en-US" dirty="0"/>
              <a:t> are always arbitrary, never replicate across study. This categorization leads to tremendous loss of </a:t>
            </a:r>
            <a:r>
              <a:rPr lang="en-US" dirty="0" err="1"/>
              <a:t>informations</a:t>
            </a:r>
            <a:r>
              <a:rPr lang="en-US" dirty="0"/>
              <a:t>. When one categorize, one makes the assumptions that all the patients in the same category have the same risk. Instead of being able to make potentially unique predictions for any value of the continuous variable, the model will only be able to make as many predictions as the number of categories</a:t>
            </a:r>
          </a:p>
        </p:txBody>
      </p:sp>
      <p:sp>
        <p:nvSpPr>
          <p:cNvPr id="4" name="Slide Number Placeholder 3"/>
          <p:cNvSpPr>
            <a:spLocks noGrp="1"/>
          </p:cNvSpPr>
          <p:nvPr>
            <p:ph type="sldNum" sz="quarter" idx="5"/>
          </p:nvPr>
        </p:nvSpPr>
        <p:spPr/>
        <p:txBody>
          <a:bodyPr/>
          <a:lstStyle/>
          <a:p>
            <a:pPr>
              <a:defRPr/>
            </a:pPr>
            <a:fld id="{CA6B88B5-555E-E841-BDE7-773EA83FE9C7}" type="slidenum">
              <a:rPr lang="en-US" altLang="en-US" smtClean="0"/>
              <a:pPr>
                <a:defRPr/>
              </a:pPr>
              <a:t>2</a:t>
            </a:fld>
            <a:endParaRPr lang="en-US" altLang="en-US"/>
          </a:p>
        </p:txBody>
      </p:sp>
    </p:spTree>
    <p:extLst>
      <p:ext uri="{BB962C8B-B14F-4D97-AF65-F5344CB8AC3E}">
        <p14:creationId xmlns:p14="http://schemas.microsoft.com/office/powerpoint/2010/main" val="24854608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common approach is to assume a linear relationship between the continuous predictor and outcome. The rate of change does not vary; a 1-unit change in the continuous variable is associated with the same change in outcome, regardless of where the variable starts. in addition, this assume the relationship is monotonic, in other words that the relationship varies in only one direction.</a:t>
            </a:r>
          </a:p>
          <a:p>
            <a:r>
              <a:rPr lang="en-US" dirty="0"/>
              <a:t>While this assumption is frequently made, physicians are already familiar with a number of pathophysiological situation where this assumption is false</a:t>
            </a:r>
          </a:p>
        </p:txBody>
      </p:sp>
      <p:sp>
        <p:nvSpPr>
          <p:cNvPr id="4" name="Slide Number Placeholder 3"/>
          <p:cNvSpPr>
            <a:spLocks noGrp="1"/>
          </p:cNvSpPr>
          <p:nvPr>
            <p:ph type="sldNum" sz="quarter" idx="5"/>
          </p:nvPr>
        </p:nvSpPr>
        <p:spPr/>
        <p:txBody>
          <a:bodyPr/>
          <a:lstStyle/>
          <a:p>
            <a:pPr>
              <a:defRPr/>
            </a:pPr>
            <a:fld id="{CA6B88B5-555E-E841-BDE7-773EA83FE9C7}" type="slidenum">
              <a:rPr lang="en-US" altLang="en-US" smtClean="0"/>
              <a:pPr>
                <a:defRPr/>
              </a:pPr>
              <a:t>3</a:t>
            </a:fld>
            <a:endParaRPr lang="en-US" altLang="en-US"/>
          </a:p>
        </p:txBody>
      </p:sp>
    </p:spTree>
    <p:extLst>
      <p:ext uri="{BB962C8B-B14F-4D97-AF65-F5344CB8AC3E}">
        <p14:creationId xmlns:p14="http://schemas.microsoft.com/office/powerpoint/2010/main" val="42105577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Physicians and biologists are nonetheless already familiar with non-linear effects. Many of us have learnt the sigmoid shape of the O2-Hb dissociation curve. Another example is the relationship between the peak concentration of a drug and its efficacy</a:t>
            </a:r>
          </a:p>
        </p:txBody>
      </p:sp>
      <p:sp>
        <p:nvSpPr>
          <p:cNvPr id="4" name="Slide Number Placeholder 3"/>
          <p:cNvSpPr>
            <a:spLocks noGrp="1"/>
          </p:cNvSpPr>
          <p:nvPr>
            <p:ph type="sldNum" sz="quarter" idx="5"/>
          </p:nvPr>
        </p:nvSpPr>
        <p:spPr/>
        <p:txBody>
          <a:bodyPr/>
          <a:lstStyle/>
          <a:p>
            <a:pPr>
              <a:defRPr/>
            </a:pPr>
            <a:fld id="{CA6B88B5-555E-E841-BDE7-773EA83FE9C7}" type="slidenum">
              <a:rPr lang="en-US" altLang="en-US" smtClean="0"/>
              <a:pPr>
                <a:defRPr/>
              </a:pPr>
              <a:t>4</a:t>
            </a:fld>
            <a:endParaRPr lang="en-US" altLang="en-US"/>
          </a:p>
        </p:txBody>
      </p:sp>
    </p:spTree>
    <p:extLst>
      <p:ext uri="{BB962C8B-B14F-4D97-AF65-F5344CB8AC3E}">
        <p14:creationId xmlns:p14="http://schemas.microsoft.com/office/powerpoint/2010/main" val="4925409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i="1" kern="1200" dirty="0">
                <a:solidFill>
                  <a:schemeClr val="tx1"/>
                </a:solidFill>
                <a:effectLst/>
                <a:latin typeface="+mn-lt"/>
                <a:ea typeface="ヒラギノ角ゴ Pro W3" charset="0"/>
                <a:cs typeface="ヒラギノ角ゴ Pro W3" charset="0"/>
              </a:rPr>
              <a:t>Restricted cubic splines are made of an intercept, a linear component and a number of cubic components. They are basically piecewise polynomials smoothed with each other, attached a least-square linear regression lines at the tails.</a:t>
            </a:r>
          </a:p>
          <a:p>
            <a:r>
              <a:rPr lang="en-GB" sz="1200" i="1" kern="1200" dirty="0">
                <a:solidFill>
                  <a:schemeClr val="tx1"/>
                </a:solidFill>
                <a:effectLst/>
                <a:latin typeface="+mn-lt"/>
                <a:ea typeface="ヒラギノ角ゴ Pro W3" charset="0"/>
                <a:cs typeface="ヒラギノ角ゴ Pro W3" charset="0"/>
              </a:rPr>
              <a:t>C</a:t>
            </a:r>
            <a:r>
              <a:rPr lang="en-GB" sz="1200" i="1" kern="1200" baseline="-25000" dirty="0">
                <a:solidFill>
                  <a:schemeClr val="tx1"/>
                </a:solidFill>
                <a:effectLst/>
                <a:latin typeface="+mn-lt"/>
                <a:ea typeface="ヒラギノ角ゴ Pro W3" charset="0"/>
                <a:cs typeface="ヒラギノ角ゴ Pro W3" charset="0"/>
              </a:rPr>
              <a:t>i</a:t>
            </a:r>
            <a:r>
              <a:rPr lang="en-GB" sz="1200" i="1" kern="1200" dirty="0">
                <a:solidFill>
                  <a:schemeClr val="tx1"/>
                </a:solidFill>
                <a:effectLst/>
                <a:latin typeface="+mn-lt"/>
                <a:ea typeface="ヒラギノ角ゴ Pro W3" charset="0"/>
                <a:cs typeface="ヒラギノ角ゴ Pro W3" charset="0"/>
              </a:rPr>
              <a:t>(x)</a:t>
            </a:r>
            <a:r>
              <a:rPr lang="en-GB" sz="1200" kern="1200" dirty="0">
                <a:solidFill>
                  <a:schemeClr val="tx1"/>
                </a:solidFill>
                <a:effectLst/>
                <a:latin typeface="+mn-lt"/>
                <a:ea typeface="ヒラギノ角ゴ Pro W3" charset="0"/>
                <a:cs typeface="ヒラギノ角ゴ Pro W3" charset="0"/>
              </a:rPr>
              <a:t> is the cubic component that falls in the </a:t>
            </a:r>
            <a:r>
              <a:rPr lang="en-GB" sz="1200" i="1" kern="1200" dirty="0" err="1">
                <a:solidFill>
                  <a:schemeClr val="tx1"/>
                </a:solidFill>
                <a:effectLst/>
                <a:latin typeface="+mn-lt"/>
                <a:ea typeface="ヒラギノ角ゴ Pro W3" charset="0"/>
                <a:cs typeface="ヒラギノ角ゴ Pro W3" charset="0"/>
              </a:rPr>
              <a:t>i</a:t>
            </a:r>
            <a:r>
              <a:rPr lang="en-GB" sz="1200" i="1" kern="1200" baseline="30000" dirty="0" err="1">
                <a:solidFill>
                  <a:schemeClr val="tx1"/>
                </a:solidFill>
                <a:effectLst/>
                <a:latin typeface="+mn-lt"/>
                <a:ea typeface="ヒラギノ角ゴ Pro W3" charset="0"/>
                <a:cs typeface="ヒラギノ角ゴ Pro W3" charset="0"/>
              </a:rPr>
              <a:t>th</a:t>
            </a:r>
            <a:r>
              <a:rPr lang="en-GB" sz="1200" kern="1200" dirty="0">
                <a:solidFill>
                  <a:schemeClr val="tx1"/>
                </a:solidFill>
                <a:effectLst/>
                <a:latin typeface="+mn-lt"/>
                <a:ea typeface="ヒラギノ角ゴ Pro W3" charset="0"/>
                <a:cs typeface="ヒラギノ角ゴ Pro W3" charset="0"/>
              </a:rPr>
              <a:t> window, and </a:t>
            </a:r>
            <a:r>
              <a:rPr lang="en-GB" sz="1200" i="1" kern="1200" dirty="0">
                <a:solidFill>
                  <a:schemeClr val="tx1"/>
                </a:solidFill>
                <a:effectLst/>
                <a:latin typeface="+mn-lt"/>
                <a:ea typeface="ヒラギノ角ゴ Pro W3" charset="0"/>
                <a:cs typeface="ヒラギノ角ゴ Pro W3" charset="0"/>
              </a:rPr>
              <a:t>g</a:t>
            </a:r>
            <a:r>
              <a:rPr lang="en-GB" sz="1200" kern="1200" dirty="0">
                <a:solidFill>
                  <a:schemeClr val="tx1"/>
                </a:solidFill>
                <a:effectLst/>
                <a:latin typeface="+mn-lt"/>
                <a:ea typeface="ヒラギノ角ゴ Pro W3" charset="0"/>
                <a:cs typeface="ヒラギノ角ゴ Pro W3" charset="0"/>
              </a:rPr>
              <a:t> is a so-called link function (for example, for logistic regression </a:t>
            </a:r>
            <a:r>
              <a:rPr lang="en-GB" sz="1200" i="1" kern="1200" dirty="0">
                <a:solidFill>
                  <a:schemeClr val="tx1"/>
                </a:solidFill>
                <a:effectLst/>
                <a:latin typeface="+mn-lt"/>
                <a:ea typeface="ヒラギノ角ゴ Pro W3" charset="0"/>
                <a:cs typeface="ヒラギノ角ゴ Pro W3" charset="0"/>
              </a:rPr>
              <a:t>g</a:t>
            </a:r>
            <a:r>
              <a:rPr lang="en-GB" sz="1200" kern="1200" dirty="0">
                <a:solidFill>
                  <a:schemeClr val="tx1"/>
                </a:solidFill>
                <a:effectLst/>
                <a:latin typeface="+mn-lt"/>
                <a:ea typeface="ヒラギノ角ゴ Pro W3" charset="0"/>
                <a:cs typeface="ヒラギノ角ゴ Pro W3" charset="0"/>
              </a:rPr>
              <a:t> is the “logit” (see below) of the probability of outcome, and for Cox regression </a:t>
            </a:r>
            <a:r>
              <a:rPr lang="en-GB" sz="1200" i="1" kern="1200" dirty="0">
                <a:solidFill>
                  <a:schemeClr val="tx1"/>
                </a:solidFill>
                <a:effectLst/>
                <a:latin typeface="+mn-lt"/>
                <a:ea typeface="ヒラギノ角ゴ Pro W3" charset="0"/>
                <a:cs typeface="ヒラギノ角ゴ Pro W3" charset="0"/>
              </a:rPr>
              <a:t>g</a:t>
            </a:r>
            <a:r>
              <a:rPr lang="en-GB" sz="1200" kern="1200" dirty="0">
                <a:solidFill>
                  <a:schemeClr val="tx1"/>
                </a:solidFill>
                <a:effectLst/>
                <a:latin typeface="+mn-lt"/>
                <a:ea typeface="ヒラギノ角ゴ Pro W3" charset="0"/>
                <a:cs typeface="ヒラギノ角ゴ Pro W3" charset="0"/>
              </a:rPr>
              <a:t> is the so-called log-log transformation of the survivor function).</a:t>
            </a:r>
            <a:r>
              <a:rPr lang="en-US" dirty="0">
                <a:effectLst/>
              </a:rPr>
              <a:t> </a:t>
            </a:r>
            <a:endParaRPr lang="en-US" dirty="0"/>
          </a:p>
        </p:txBody>
      </p:sp>
      <p:sp>
        <p:nvSpPr>
          <p:cNvPr id="4" name="Slide Number Placeholder 3"/>
          <p:cNvSpPr>
            <a:spLocks noGrp="1"/>
          </p:cNvSpPr>
          <p:nvPr>
            <p:ph type="sldNum" sz="quarter" idx="5"/>
          </p:nvPr>
        </p:nvSpPr>
        <p:spPr/>
        <p:txBody>
          <a:bodyPr/>
          <a:lstStyle/>
          <a:p>
            <a:pPr>
              <a:defRPr/>
            </a:pPr>
            <a:fld id="{CA6B88B5-555E-E841-BDE7-773EA83FE9C7}" type="slidenum">
              <a:rPr lang="en-US" altLang="en-US" smtClean="0"/>
              <a:pPr>
                <a:defRPr/>
              </a:pPr>
              <a:t>5</a:t>
            </a:fld>
            <a:endParaRPr lang="en-US" altLang="en-US"/>
          </a:p>
        </p:txBody>
      </p:sp>
    </p:spTree>
    <p:extLst>
      <p:ext uri="{BB962C8B-B14F-4D97-AF65-F5344CB8AC3E}">
        <p14:creationId xmlns:p14="http://schemas.microsoft.com/office/powerpoint/2010/main" val="21313121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Overall the user can quickly simulate multiple datasets and multiple fits, interacting with the shape of the relationships. One can appreciate the spline fits the data better than the model imposing a linear relationship.</a:t>
            </a:r>
          </a:p>
        </p:txBody>
      </p:sp>
      <p:sp>
        <p:nvSpPr>
          <p:cNvPr id="4" name="Slide Number Placeholder 3"/>
          <p:cNvSpPr>
            <a:spLocks noGrp="1"/>
          </p:cNvSpPr>
          <p:nvPr>
            <p:ph type="sldNum" sz="quarter" idx="5"/>
          </p:nvPr>
        </p:nvSpPr>
        <p:spPr/>
        <p:txBody>
          <a:bodyPr/>
          <a:lstStyle/>
          <a:p>
            <a:pPr>
              <a:defRPr/>
            </a:pPr>
            <a:fld id="{CA6B88B5-555E-E841-BDE7-773EA83FE9C7}" type="slidenum">
              <a:rPr lang="en-US" altLang="en-US" smtClean="0"/>
              <a:pPr>
                <a:defRPr/>
              </a:pPr>
              <a:t>8</a:t>
            </a:fld>
            <a:endParaRPr lang="en-US" altLang="en-US"/>
          </a:p>
        </p:txBody>
      </p:sp>
    </p:spTree>
    <p:extLst>
      <p:ext uri="{BB962C8B-B14F-4D97-AF65-F5344CB8AC3E}">
        <p14:creationId xmlns:p14="http://schemas.microsoft.com/office/powerpoint/2010/main" val="130901226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18243D"/>
        </a:solidFill>
        <a:effectLst/>
      </p:bgPr>
    </p:bg>
    <p:spTree>
      <p:nvGrpSpPr>
        <p:cNvPr id="1" name=""/>
        <p:cNvGrpSpPr/>
        <p:nvPr/>
      </p:nvGrpSpPr>
      <p:grpSpPr>
        <a:xfrm>
          <a:off x="0" y="0"/>
          <a:ext cx="0" cy="0"/>
          <a:chOff x="0" y="0"/>
          <a:chExt cx="0" cy="0"/>
        </a:xfrm>
      </p:grpSpPr>
      <p:pic>
        <p:nvPicPr>
          <p:cNvPr id="2" name="Picture 5" descr="cureStartsHere.png">
            <a:extLst>
              <a:ext uri="{FF2B5EF4-FFF2-40B4-BE49-F238E27FC236}">
                <a16:creationId xmlns:a16="http://schemas.microsoft.com/office/drawing/2014/main" id="{1873F034-6667-F648-B9CA-8DC073228BF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22300" y="2814638"/>
            <a:ext cx="10961688" cy="1033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6" descr="fh white.eps">
            <a:extLst>
              <a:ext uri="{FF2B5EF4-FFF2-40B4-BE49-F238E27FC236}">
                <a16:creationId xmlns:a16="http://schemas.microsoft.com/office/drawing/2014/main" id="{94429BF7-B547-0A49-8816-7F1D439553BD}"/>
              </a:ext>
            </a:extLst>
          </p:cNvPr>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22300" y="5703888"/>
            <a:ext cx="2535238" cy="61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395137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 Column Image /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1C3B61"/>
                </a:solidFill>
              </a:defRPr>
            </a:lvl1pPr>
          </a:lstStyle>
          <a:p>
            <a:r>
              <a:rPr lang="en-US" dirty="0"/>
              <a:t>Click to edit Master title style</a:t>
            </a:r>
          </a:p>
        </p:txBody>
      </p:sp>
      <p:sp>
        <p:nvSpPr>
          <p:cNvPr id="6" name="Text Placeholder 5"/>
          <p:cNvSpPr>
            <a:spLocks noGrp="1"/>
          </p:cNvSpPr>
          <p:nvPr>
            <p:ph type="body" sz="quarter" idx="12"/>
          </p:nvPr>
        </p:nvSpPr>
        <p:spPr>
          <a:xfrm>
            <a:off x="611722" y="3713395"/>
            <a:ext cx="3286572" cy="2493733"/>
          </a:xfrm>
        </p:spPr>
        <p:txBody>
          <a:bodyPr spcCol="0"/>
          <a:lstStyle>
            <a:lvl1pPr marL="0" indent="0">
              <a:lnSpc>
                <a:spcPts val="1600"/>
              </a:lnSpc>
              <a:defRPr sz="1400" b="1" baseline="0">
                <a:solidFill>
                  <a:schemeClr val="bg1"/>
                </a:solidFill>
              </a:defRPr>
            </a:lvl1pPr>
            <a:lvl2pPr marL="0" indent="0">
              <a:spcBef>
                <a:spcPts val="900"/>
              </a:spcBef>
              <a:buFont typeface="Arial"/>
              <a:buNone/>
              <a:defRPr sz="1400">
                <a:solidFill>
                  <a:srgbClr val="1C3B61"/>
                </a:solidFill>
              </a:defRPr>
            </a:lvl2pPr>
            <a:lvl3pPr marL="0" indent="0">
              <a:spcBef>
                <a:spcPts val="900"/>
              </a:spcBef>
              <a:buFontTx/>
              <a:buNone/>
              <a:defRPr sz="1400" baseline="0"/>
            </a:lvl3pPr>
          </a:lstStyle>
          <a:p>
            <a:pPr lvl="0"/>
            <a:r>
              <a:rPr lang="en-US" dirty="0"/>
              <a:t>Click to edit Master text styles</a:t>
            </a:r>
          </a:p>
          <a:p>
            <a:pPr lvl="1"/>
            <a:r>
              <a:rPr lang="en-US" dirty="0"/>
              <a:t>Second level</a:t>
            </a:r>
          </a:p>
        </p:txBody>
      </p:sp>
      <p:sp>
        <p:nvSpPr>
          <p:cNvPr id="7" name="Picture Placeholder 6"/>
          <p:cNvSpPr>
            <a:spLocks noGrp="1"/>
          </p:cNvSpPr>
          <p:nvPr>
            <p:ph type="pic" sz="quarter" idx="13"/>
          </p:nvPr>
        </p:nvSpPr>
        <p:spPr>
          <a:xfrm>
            <a:off x="611721" y="1243016"/>
            <a:ext cx="3286571" cy="2257059"/>
          </a:xfrm>
          <a:solidFill>
            <a:srgbClr val="7F7F7F">
              <a:alpha val="11000"/>
            </a:srgbClr>
          </a:solidFill>
        </p:spPr>
        <p:txBody>
          <a:bodyPr bIns="777240" anchor="ctr"/>
          <a:lstStyle>
            <a:lvl1pPr algn="ctr">
              <a:defRPr sz="1200">
                <a:solidFill>
                  <a:srgbClr val="000000"/>
                </a:solidFill>
              </a:defRPr>
            </a:lvl1pPr>
          </a:lstStyle>
          <a:p>
            <a:pPr lvl="0"/>
            <a:r>
              <a:rPr lang="en-US" noProof="0"/>
              <a:t>Drag picture to placeholder or click icon to add</a:t>
            </a:r>
            <a:endParaRPr lang="en-US" noProof="0" dirty="0"/>
          </a:p>
        </p:txBody>
      </p:sp>
      <p:sp>
        <p:nvSpPr>
          <p:cNvPr id="13" name="Picture Placeholder 6"/>
          <p:cNvSpPr>
            <a:spLocks noGrp="1"/>
          </p:cNvSpPr>
          <p:nvPr>
            <p:ph type="pic" sz="quarter" idx="14"/>
          </p:nvPr>
        </p:nvSpPr>
        <p:spPr>
          <a:xfrm>
            <a:off x="4452717" y="1243016"/>
            <a:ext cx="3286571" cy="2257059"/>
          </a:xfrm>
          <a:solidFill>
            <a:srgbClr val="7F7F7F">
              <a:alpha val="11000"/>
            </a:srgbClr>
          </a:solidFill>
        </p:spPr>
        <p:txBody>
          <a:bodyPr bIns="777240" anchor="ctr"/>
          <a:lstStyle>
            <a:lvl1pPr algn="ctr">
              <a:defRPr sz="1200">
                <a:solidFill>
                  <a:srgbClr val="000000"/>
                </a:solidFill>
              </a:defRPr>
            </a:lvl1pPr>
          </a:lstStyle>
          <a:p>
            <a:pPr lvl="0"/>
            <a:r>
              <a:rPr lang="en-US" noProof="0"/>
              <a:t>Drag picture to placeholder or click icon to add</a:t>
            </a:r>
            <a:endParaRPr lang="en-US" noProof="0" dirty="0"/>
          </a:p>
        </p:txBody>
      </p:sp>
      <p:sp>
        <p:nvSpPr>
          <p:cNvPr id="14" name="Picture Placeholder 6"/>
          <p:cNvSpPr>
            <a:spLocks noGrp="1"/>
          </p:cNvSpPr>
          <p:nvPr>
            <p:ph type="pic" sz="quarter" idx="15"/>
          </p:nvPr>
        </p:nvSpPr>
        <p:spPr>
          <a:xfrm>
            <a:off x="8293713" y="1243016"/>
            <a:ext cx="3286571" cy="2257059"/>
          </a:xfrm>
          <a:solidFill>
            <a:srgbClr val="7F7F7F">
              <a:alpha val="11000"/>
            </a:srgbClr>
          </a:solidFill>
        </p:spPr>
        <p:txBody>
          <a:bodyPr bIns="777240" anchor="ctr"/>
          <a:lstStyle>
            <a:lvl1pPr algn="ctr">
              <a:defRPr sz="1200">
                <a:solidFill>
                  <a:srgbClr val="000000"/>
                </a:solidFill>
              </a:defRPr>
            </a:lvl1pPr>
          </a:lstStyle>
          <a:p>
            <a:pPr lvl="0"/>
            <a:r>
              <a:rPr lang="en-US" noProof="0"/>
              <a:t>Drag picture to placeholder or click icon to add</a:t>
            </a:r>
            <a:endParaRPr lang="en-US" noProof="0" dirty="0"/>
          </a:p>
        </p:txBody>
      </p:sp>
      <p:sp>
        <p:nvSpPr>
          <p:cNvPr id="11" name="Text Placeholder 5"/>
          <p:cNvSpPr>
            <a:spLocks noGrp="1"/>
          </p:cNvSpPr>
          <p:nvPr>
            <p:ph type="body" sz="quarter" idx="20"/>
          </p:nvPr>
        </p:nvSpPr>
        <p:spPr>
          <a:xfrm>
            <a:off x="4452719" y="3713395"/>
            <a:ext cx="3286572" cy="2493733"/>
          </a:xfrm>
        </p:spPr>
        <p:txBody>
          <a:bodyPr spcCol="0"/>
          <a:lstStyle>
            <a:lvl1pPr marL="0" indent="0">
              <a:lnSpc>
                <a:spcPts val="1600"/>
              </a:lnSpc>
              <a:defRPr sz="1400" b="1" baseline="0">
                <a:solidFill>
                  <a:schemeClr val="bg1"/>
                </a:solidFill>
              </a:defRPr>
            </a:lvl1pPr>
            <a:lvl2pPr marL="0" indent="0">
              <a:spcBef>
                <a:spcPts val="900"/>
              </a:spcBef>
              <a:buFont typeface="Arial"/>
              <a:buNone/>
              <a:defRPr sz="1400">
                <a:solidFill>
                  <a:srgbClr val="1C3B61"/>
                </a:solidFill>
              </a:defRPr>
            </a:lvl2pPr>
            <a:lvl3pPr marL="0" indent="0">
              <a:spcBef>
                <a:spcPts val="900"/>
              </a:spcBef>
              <a:buFontTx/>
              <a:buNone/>
              <a:defRPr sz="1400" baseline="0"/>
            </a:lvl3pPr>
          </a:lstStyle>
          <a:p>
            <a:pPr lvl="0"/>
            <a:r>
              <a:rPr lang="en-US" dirty="0"/>
              <a:t>Click to edit Master text styles</a:t>
            </a:r>
          </a:p>
          <a:p>
            <a:pPr lvl="1"/>
            <a:r>
              <a:rPr lang="en-US" dirty="0"/>
              <a:t>Second level</a:t>
            </a:r>
          </a:p>
        </p:txBody>
      </p:sp>
      <p:sp>
        <p:nvSpPr>
          <p:cNvPr id="12" name="Text Placeholder 5"/>
          <p:cNvSpPr>
            <a:spLocks noGrp="1"/>
          </p:cNvSpPr>
          <p:nvPr>
            <p:ph type="body" sz="quarter" idx="21"/>
          </p:nvPr>
        </p:nvSpPr>
        <p:spPr>
          <a:xfrm>
            <a:off x="8293715" y="3713395"/>
            <a:ext cx="3286572" cy="2493733"/>
          </a:xfrm>
        </p:spPr>
        <p:txBody>
          <a:bodyPr spcCol="0"/>
          <a:lstStyle>
            <a:lvl1pPr marL="0" indent="0">
              <a:lnSpc>
                <a:spcPts val="1600"/>
              </a:lnSpc>
              <a:defRPr sz="1400" b="1" baseline="0">
                <a:solidFill>
                  <a:schemeClr val="bg1"/>
                </a:solidFill>
              </a:defRPr>
            </a:lvl1pPr>
            <a:lvl2pPr marL="0" indent="0">
              <a:spcBef>
                <a:spcPts val="900"/>
              </a:spcBef>
              <a:buFont typeface="Arial"/>
              <a:buNone/>
              <a:defRPr sz="1400">
                <a:solidFill>
                  <a:srgbClr val="1C3B61"/>
                </a:solidFill>
              </a:defRPr>
            </a:lvl2pPr>
            <a:lvl3pPr marL="0" indent="0">
              <a:spcBef>
                <a:spcPts val="900"/>
              </a:spcBef>
              <a:buFontTx/>
              <a:buNone/>
              <a:defRPr sz="1400" baseline="0"/>
            </a:lvl3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5125099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 Column Image /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7" name="Picture Placeholder 6"/>
          <p:cNvSpPr>
            <a:spLocks noGrp="1"/>
          </p:cNvSpPr>
          <p:nvPr>
            <p:ph type="pic" sz="quarter" idx="13"/>
          </p:nvPr>
        </p:nvSpPr>
        <p:spPr>
          <a:xfrm>
            <a:off x="6312444" y="1243017"/>
            <a:ext cx="5267840" cy="3365847"/>
          </a:xfrm>
          <a:solidFill>
            <a:srgbClr val="7F7F7F">
              <a:alpha val="11000"/>
            </a:srgbClr>
          </a:solidFill>
        </p:spPr>
        <p:txBody>
          <a:bodyPr bIns="777240" anchor="ctr"/>
          <a:lstStyle>
            <a:lvl1pPr algn="ctr">
              <a:defRPr sz="1200">
                <a:solidFill>
                  <a:srgbClr val="000000"/>
                </a:solidFill>
              </a:defRPr>
            </a:lvl1pPr>
          </a:lstStyle>
          <a:p>
            <a:pPr lvl="0"/>
            <a:r>
              <a:rPr lang="en-US" noProof="0"/>
              <a:t>Drag picture to placeholder or click icon to add</a:t>
            </a:r>
            <a:endParaRPr lang="en-US" noProof="0" dirty="0"/>
          </a:p>
        </p:txBody>
      </p:sp>
      <p:sp>
        <p:nvSpPr>
          <p:cNvPr id="19" name="Text Placeholder 5"/>
          <p:cNvSpPr>
            <a:spLocks noGrp="1"/>
          </p:cNvSpPr>
          <p:nvPr>
            <p:ph type="body" sz="quarter" idx="14"/>
          </p:nvPr>
        </p:nvSpPr>
        <p:spPr>
          <a:xfrm>
            <a:off x="611718" y="4817254"/>
            <a:ext cx="5248815" cy="1389875"/>
          </a:xfrm>
        </p:spPr>
        <p:txBody>
          <a:bodyPr spcCol="0"/>
          <a:lstStyle>
            <a:lvl1pPr marL="0" indent="0">
              <a:lnSpc>
                <a:spcPts val="1600"/>
              </a:lnSpc>
              <a:defRPr sz="1400" b="1" baseline="0">
                <a:solidFill>
                  <a:srgbClr val="6FB433"/>
                </a:solidFill>
              </a:defRPr>
            </a:lvl1pPr>
            <a:lvl2pPr marL="0" indent="0">
              <a:spcBef>
                <a:spcPts val="900"/>
              </a:spcBef>
              <a:buFont typeface="Arial"/>
              <a:buNone/>
              <a:defRPr sz="1400">
                <a:solidFill>
                  <a:srgbClr val="1C3B61"/>
                </a:solidFill>
              </a:defRPr>
            </a:lvl2pPr>
            <a:lvl3pPr marL="0" indent="0">
              <a:spcBef>
                <a:spcPts val="900"/>
              </a:spcBef>
              <a:buFontTx/>
              <a:buNone/>
              <a:defRPr sz="1400" baseline="0"/>
            </a:lvl3pPr>
          </a:lstStyle>
          <a:p>
            <a:pPr lvl="0"/>
            <a:r>
              <a:rPr lang="en-US" dirty="0"/>
              <a:t>Click to edit Master text styles</a:t>
            </a:r>
          </a:p>
          <a:p>
            <a:pPr lvl="1"/>
            <a:r>
              <a:rPr lang="en-US" dirty="0"/>
              <a:t>Second level</a:t>
            </a:r>
          </a:p>
        </p:txBody>
      </p:sp>
      <p:sp>
        <p:nvSpPr>
          <p:cNvPr id="20" name="Picture Placeholder 6"/>
          <p:cNvSpPr>
            <a:spLocks noGrp="1"/>
          </p:cNvSpPr>
          <p:nvPr>
            <p:ph type="pic" sz="quarter" idx="15"/>
          </p:nvPr>
        </p:nvSpPr>
        <p:spPr>
          <a:xfrm>
            <a:off x="611717" y="1243017"/>
            <a:ext cx="5267840" cy="3365847"/>
          </a:xfrm>
          <a:solidFill>
            <a:srgbClr val="7F7F7F">
              <a:alpha val="11000"/>
            </a:srgbClr>
          </a:solidFill>
        </p:spPr>
        <p:txBody>
          <a:bodyPr bIns="777240" anchor="ctr"/>
          <a:lstStyle>
            <a:lvl1pPr algn="ctr">
              <a:defRPr sz="1200">
                <a:solidFill>
                  <a:srgbClr val="000000"/>
                </a:solidFill>
              </a:defRPr>
            </a:lvl1pPr>
          </a:lstStyle>
          <a:p>
            <a:pPr lvl="0"/>
            <a:r>
              <a:rPr lang="en-US" noProof="0"/>
              <a:t>Drag picture to placeholder or click icon to add</a:t>
            </a:r>
            <a:endParaRPr lang="en-US" noProof="0" dirty="0"/>
          </a:p>
        </p:txBody>
      </p:sp>
      <p:sp>
        <p:nvSpPr>
          <p:cNvPr id="10" name="Text Placeholder 5"/>
          <p:cNvSpPr>
            <a:spLocks noGrp="1"/>
          </p:cNvSpPr>
          <p:nvPr>
            <p:ph type="body" sz="quarter" idx="18"/>
          </p:nvPr>
        </p:nvSpPr>
        <p:spPr>
          <a:xfrm>
            <a:off x="6331474" y="4817254"/>
            <a:ext cx="5248815" cy="1389875"/>
          </a:xfrm>
        </p:spPr>
        <p:txBody>
          <a:bodyPr spcCol="0"/>
          <a:lstStyle>
            <a:lvl1pPr marL="0" indent="0">
              <a:lnSpc>
                <a:spcPts val="1600"/>
              </a:lnSpc>
              <a:defRPr sz="1400" b="1" baseline="0">
                <a:solidFill>
                  <a:srgbClr val="6FB433"/>
                </a:solidFill>
              </a:defRPr>
            </a:lvl1pPr>
            <a:lvl2pPr marL="0" indent="0">
              <a:spcBef>
                <a:spcPts val="900"/>
              </a:spcBef>
              <a:buFont typeface="Arial"/>
              <a:buNone/>
              <a:defRPr sz="1400">
                <a:solidFill>
                  <a:srgbClr val="1C3B61"/>
                </a:solidFill>
              </a:defRPr>
            </a:lvl2pPr>
            <a:lvl3pPr marL="0" indent="0">
              <a:spcBef>
                <a:spcPts val="900"/>
              </a:spcBef>
              <a:buFontTx/>
              <a:buNone/>
              <a:defRPr sz="1400" baseline="0"/>
            </a:lvl3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32034730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ue Break Slide">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lvl1pPr>
              <a:defRPr baseline="0"/>
            </a:lvl1pPr>
          </a:lstStyle>
          <a:p>
            <a:r>
              <a:rPr lang="en-US"/>
              <a:t>Click to edit Master title style</a:t>
            </a:r>
            <a:endParaRPr lang="en-US" dirty="0"/>
          </a:p>
        </p:txBody>
      </p:sp>
      <p:sp>
        <p:nvSpPr>
          <p:cNvPr id="3" name="Rectangle 11">
            <a:extLst>
              <a:ext uri="{FF2B5EF4-FFF2-40B4-BE49-F238E27FC236}">
                <a16:creationId xmlns:a16="http://schemas.microsoft.com/office/drawing/2014/main" id="{C575D688-9C76-6041-8CE8-8D9CF08E5F10}"/>
              </a:ext>
            </a:extLst>
          </p:cNvPr>
          <p:cNvSpPr>
            <a:spLocks noGrp="1" noChangeArrowheads="1"/>
          </p:cNvSpPr>
          <p:nvPr>
            <p:ph type="ftr" sz="quarter" idx="10"/>
          </p:nvPr>
        </p:nvSpPr>
        <p:spPr>
          <a:ln/>
        </p:spPr>
        <p:txBody>
          <a:bodyPr/>
          <a:lstStyle>
            <a:lvl1pPr>
              <a:defRPr/>
            </a:lvl1pPr>
          </a:lstStyle>
          <a:p>
            <a:pPr>
              <a:defRPr/>
            </a:pPr>
            <a:r>
              <a:rPr lang="en-US" altLang="en-US"/>
              <a:t>© Fred Hutchinson Cancer Research Center </a:t>
            </a:r>
          </a:p>
        </p:txBody>
      </p:sp>
      <p:sp>
        <p:nvSpPr>
          <p:cNvPr id="4" name="Rectangle 12">
            <a:extLst>
              <a:ext uri="{FF2B5EF4-FFF2-40B4-BE49-F238E27FC236}">
                <a16:creationId xmlns:a16="http://schemas.microsoft.com/office/drawing/2014/main" id="{A05F387A-A3F6-D843-8B3F-CCA538100E29}"/>
              </a:ext>
            </a:extLst>
          </p:cNvPr>
          <p:cNvSpPr>
            <a:spLocks noGrp="1" noChangeArrowheads="1"/>
          </p:cNvSpPr>
          <p:nvPr>
            <p:ph type="sldNum" sz="quarter" idx="11"/>
          </p:nvPr>
        </p:nvSpPr>
        <p:spPr>
          <a:ln/>
        </p:spPr>
        <p:txBody>
          <a:bodyPr/>
          <a:lstStyle>
            <a:lvl1pPr>
              <a:defRPr/>
            </a:lvl1pPr>
          </a:lstStyle>
          <a:p>
            <a:pPr>
              <a:defRPr/>
            </a:pPr>
            <a:fld id="{BAD7C457-A9DF-A24D-BB2D-453B50F977B6}" type="slidenum">
              <a:rPr lang="en-US" altLang="en-US"/>
              <a:pPr>
                <a:defRPr/>
              </a:pPr>
              <a:t>‹#›</a:t>
            </a:fld>
            <a:endParaRPr lang="en-US" altLang="en-US"/>
          </a:p>
        </p:txBody>
      </p:sp>
    </p:spTree>
    <p:extLst>
      <p:ext uri="{BB962C8B-B14F-4D97-AF65-F5344CB8AC3E}">
        <p14:creationId xmlns:p14="http://schemas.microsoft.com/office/powerpoint/2010/main" val="223504460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Photo Break Slide 1">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marR="0" indent="0" algn="l" defTabSz="914377" rtl="0" eaLnBrk="0" fontAlgn="base" latinLnBrk="0" hangingPunct="0">
              <a:lnSpc>
                <a:spcPct val="100000"/>
              </a:lnSpc>
              <a:spcBef>
                <a:spcPct val="0"/>
              </a:spcBef>
              <a:spcAft>
                <a:spcPct val="0"/>
              </a:spcAft>
              <a:buClrTx/>
              <a:buSzTx/>
              <a:buFontTx/>
              <a:buNone/>
              <a:tabLst/>
              <a:defRPr/>
            </a:lvl1p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B4293BEE-F994-604F-B0E5-551CB8171DD6}"/>
              </a:ext>
            </a:extLst>
          </p:cNvPr>
          <p:cNvSpPr>
            <a:spLocks noGrp="1"/>
          </p:cNvSpPr>
          <p:nvPr>
            <p:ph type="ftr" sz="quarter" idx="10"/>
          </p:nvPr>
        </p:nvSpPr>
        <p:spPr/>
        <p:txBody>
          <a:bodyPr/>
          <a:lstStyle>
            <a:lvl1pPr>
              <a:defRPr/>
            </a:lvl1pPr>
          </a:lstStyle>
          <a:p>
            <a:pPr>
              <a:defRPr/>
            </a:pPr>
            <a:r>
              <a:rPr lang="en-US" altLang="en-US"/>
              <a:t>© Fred Hutchinson Cancer Research Center </a:t>
            </a:r>
          </a:p>
        </p:txBody>
      </p:sp>
      <p:sp>
        <p:nvSpPr>
          <p:cNvPr id="4" name="Slide Number Placeholder 3">
            <a:extLst>
              <a:ext uri="{FF2B5EF4-FFF2-40B4-BE49-F238E27FC236}">
                <a16:creationId xmlns:a16="http://schemas.microsoft.com/office/drawing/2014/main" id="{5B7527DC-6B96-BD45-A724-C57FACAE9433}"/>
              </a:ext>
            </a:extLst>
          </p:cNvPr>
          <p:cNvSpPr>
            <a:spLocks noGrp="1"/>
          </p:cNvSpPr>
          <p:nvPr>
            <p:ph type="sldNum" sz="quarter" idx="11"/>
          </p:nvPr>
        </p:nvSpPr>
        <p:spPr/>
        <p:txBody>
          <a:bodyPr/>
          <a:lstStyle>
            <a:lvl1pPr>
              <a:defRPr/>
            </a:lvl1pPr>
          </a:lstStyle>
          <a:p>
            <a:pPr>
              <a:defRPr/>
            </a:pPr>
            <a:fld id="{EBF3B9F3-2A79-014D-B018-FEA846F8C749}" type="slidenum">
              <a:rPr lang="en-US" altLang="en-US"/>
              <a:pPr>
                <a:defRPr/>
              </a:pPr>
              <a:t>‹#›</a:t>
            </a:fld>
            <a:endParaRPr lang="en-US" altLang="en-US"/>
          </a:p>
        </p:txBody>
      </p:sp>
    </p:spTree>
    <p:extLst>
      <p:ext uri="{BB962C8B-B14F-4D97-AF65-F5344CB8AC3E}">
        <p14:creationId xmlns:p14="http://schemas.microsoft.com/office/powerpoint/2010/main" val="23965914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rgbClr val="18243D"/>
        </a:solidFill>
        <a:effectLst/>
      </p:bgPr>
    </p:bg>
    <p:spTree>
      <p:nvGrpSpPr>
        <p:cNvPr id="1" name=""/>
        <p:cNvGrpSpPr/>
        <p:nvPr/>
      </p:nvGrpSpPr>
      <p:grpSpPr>
        <a:xfrm>
          <a:off x="0" y="0"/>
          <a:ext cx="0" cy="0"/>
          <a:chOff x="0" y="0"/>
          <a:chExt cx="0" cy="0"/>
        </a:xfrm>
      </p:grpSpPr>
      <p:pic>
        <p:nvPicPr>
          <p:cNvPr id="2" name="Picture 6" descr="thank you.eps">
            <a:extLst>
              <a:ext uri="{FF2B5EF4-FFF2-40B4-BE49-F238E27FC236}">
                <a16:creationId xmlns:a16="http://schemas.microsoft.com/office/drawing/2014/main" id="{D94D405D-7A0B-8149-B54B-53593579D86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051175" y="2825750"/>
            <a:ext cx="6108700" cy="1028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7" descr="fredhutch org.eps">
            <a:extLst>
              <a:ext uri="{FF2B5EF4-FFF2-40B4-BE49-F238E27FC236}">
                <a16:creationId xmlns:a16="http://schemas.microsoft.com/office/drawing/2014/main" id="{DFA61465-FA74-0043-A577-CE9ABE630DFB}"/>
              </a:ext>
            </a:extLst>
          </p:cNvPr>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0055225" y="6027738"/>
            <a:ext cx="1389063"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6" descr="fh white.eps">
            <a:extLst>
              <a:ext uri="{FF2B5EF4-FFF2-40B4-BE49-F238E27FC236}">
                <a16:creationId xmlns:a16="http://schemas.microsoft.com/office/drawing/2014/main" id="{6CE0C291-824A-2A44-ACAE-18A0ECF30FA0}"/>
              </a:ext>
            </a:extLst>
          </p:cNvPr>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622300" y="5703888"/>
            <a:ext cx="2535238" cy="61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095292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pic>
        <p:nvPicPr>
          <p:cNvPr id="2" name="Picture 5">
            <a:extLst>
              <a:ext uri="{FF2B5EF4-FFF2-40B4-BE49-F238E27FC236}">
                <a16:creationId xmlns:a16="http://schemas.microsoft.com/office/drawing/2014/main" id="{0E7131DC-17E1-4E48-9083-8BD79AF119E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340100" y="1238250"/>
            <a:ext cx="5511800" cy="438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68852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nd Content">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429DC31-93EB-EE47-B621-1BDA40AF58E0}"/>
              </a:ext>
            </a:extLst>
          </p:cNvPr>
          <p:cNvSpPr/>
          <p:nvPr userDrawn="1"/>
        </p:nvSpPr>
        <p:spPr bwMode="auto">
          <a:xfrm>
            <a:off x="0" y="1"/>
            <a:ext cx="12192000" cy="6857999"/>
          </a:xfrm>
          <a:prstGeom prst="rect">
            <a:avLst/>
          </a:prstGeom>
          <a:solidFill>
            <a:schemeClr val="tx1">
              <a:alpha val="30000"/>
            </a:schemeClr>
          </a:solidFill>
          <a:ln w="9525" cap="flat" cmpd="sng" algn="ctr">
            <a:no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algn="ctr"/>
            <a:endParaRPr lang="en-US" altLang="en-US" dirty="0"/>
          </a:p>
        </p:txBody>
      </p:sp>
      <p:pic>
        <p:nvPicPr>
          <p:cNvPr id="3" name="Picture 6" descr="fh white.eps">
            <a:extLst>
              <a:ext uri="{FF2B5EF4-FFF2-40B4-BE49-F238E27FC236}">
                <a16:creationId xmlns:a16="http://schemas.microsoft.com/office/drawing/2014/main" id="{6CEFDC93-1B2B-4A45-8B67-5033C99886E9}"/>
              </a:ext>
            </a:extLst>
          </p:cNvPr>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22300" y="5703888"/>
            <a:ext cx="2535238" cy="61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 Placeholder 10"/>
          <p:cNvSpPr>
            <a:spLocks noGrp="1"/>
          </p:cNvSpPr>
          <p:nvPr>
            <p:ph type="body" sz="quarter" idx="10"/>
          </p:nvPr>
        </p:nvSpPr>
        <p:spPr>
          <a:xfrm>
            <a:off x="609603" y="578537"/>
            <a:ext cx="10970684" cy="1938301"/>
          </a:xfrm>
        </p:spPr>
        <p:txBody>
          <a:bodyPr/>
          <a:lstStyle>
            <a:lvl1pPr marL="0" indent="0">
              <a:buNone/>
              <a:defRPr sz="6000" b="1" baseline="0"/>
            </a:lvl1pPr>
            <a:lvl2pPr marL="91438" indent="0">
              <a:spcBef>
                <a:spcPts val="0"/>
              </a:spcBef>
              <a:buNone/>
              <a:defRPr sz="2400"/>
            </a:lvl2pPr>
            <a:lvl3pPr marL="914377" indent="0">
              <a:buNone/>
              <a:defRPr sz="2400"/>
            </a:lvl3pPr>
            <a:lvl4pPr marL="1371566" indent="0">
              <a:buNone/>
              <a:defRPr sz="2400"/>
            </a:lvl4pPr>
            <a:lvl5pPr marL="1828754" indent="0">
              <a:buNone/>
              <a:defRPr sz="2400"/>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29157411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1_Title and Content">
    <p:spTree>
      <p:nvGrpSpPr>
        <p:cNvPr id="1" name=""/>
        <p:cNvGrpSpPr/>
        <p:nvPr/>
      </p:nvGrpSpPr>
      <p:grpSpPr>
        <a:xfrm>
          <a:off x="0" y="0"/>
          <a:ext cx="0" cy="0"/>
          <a:chOff x="0" y="0"/>
          <a:chExt cx="0" cy="0"/>
        </a:xfrm>
      </p:grpSpPr>
      <p:sp>
        <p:nvSpPr>
          <p:cNvPr id="5" name="Text Placeholder 10"/>
          <p:cNvSpPr>
            <a:spLocks noGrp="1"/>
          </p:cNvSpPr>
          <p:nvPr>
            <p:ph type="body" sz="quarter" idx="10"/>
          </p:nvPr>
        </p:nvSpPr>
        <p:spPr>
          <a:xfrm>
            <a:off x="609603" y="578537"/>
            <a:ext cx="10970684" cy="1938301"/>
          </a:xfrm>
        </p:spPr>
        <p:txBody>
          <a:bodyPr/>
          <a:lstStyle>
            <a:lvl1pPr marL="0" indent="0">
              <a:buNone/>
              <a:defRPr sz="6000" b="1" baseline="0"/>
            </a:lvl1pPr>
            <a:lvl2pPr marL="91438" indent="0">
              <a:spcBef>
                <a:spcPts val="0"/>
              </a:spcBef>
              <a:buNone/>
              <a:defRPr sz="2400"/>
            </a:lvl2pPr>
            <a:lvl3pPr marL="914377" indent="0">
              <a:buNone/>
              <a:defRPr sz="2400"/>
            </a:lvl3pPr>
            <a:lvl4pPr marL="1371566" indent="0">
              <a:buNone/>
              <a:defRPr sz="2400"/>
            </a:lvl4pPr>
            <a:lvl5pPr marL="1828754" indent="0">
              <a:buNone/>
              <a:defRPr sz="2400"/>
            </a:lvl5pPr>
          </a:lstStyle>
          <a:p>
            <a:pPr lvl="0"/>
            <a:r>
              <a:rPr lang="en-US"/>
              <a:t>Click to edit Master text styles</a:t>
            </a:r>
          </a:p>
          <a:p>
            <a:pPr lvl="1"/>
            <a:r>
              <a:rPr lang="en-US"/>
              <a:t>Second level</a:t>
            </a:r>
          </a:p>
        </p:txBody>
      </p:sp>
      <p:sp>
        <p:nvSpPr>
          <p:cNvPr id="6" name="Rectangle 5">
            <a:extLst>
              <a:ext uri="{FF2B5EF4-FFF2-40B4-BE49-F238E27FC236}">
                <a16:creationId xmlns:a16="http://schemas.microsoft.com/office/drawing/2014/main" id="{89F08DC3-E5ED-A348-9143-C38F59A1B6BB}"/>
              </a:ext>
            </a:extLst>
          </p:cNvPr>
          <p:cNvSpPr/>
          <p:nvPr userDrawn="1"/>
        </p:nvSpPr>
        <p:spPr bwMode="auto">
          <a:xfrm>
            <a:off x="519764" y="6352674"/>
            <a:ext cx="1443790" cy="505326"/>
          </a:xfrm>
          <a:prstGeom prst="rect">
            <a:avLst/>
          </a:prstGeom>
          <a:solidFill>
            <a:schemeClr val="accent6"/>
          </a:solidFill>
          <a:ln w="9525" cap="flat" cmpd="sng" algn="ctr">
            <a:no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Tree>
    <p:extLst>
      <p:ext uri="{BB962C8B-B14F-4D97-AF65-F5344CB8AC3E}">
        <p14:creationId xmlns:p14="http://schemas.microsoft.com/office/powerpoint/2010/main" val="3866821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lvl1pPr>
              <a:defRPr baseline="0">
                <a:solidFill>
                  <a:srgbClr val="1C3B61"/>
                </a:solidFill>
              </a:defRPr>
            </a:lvl1pPr>
          </a:lstStyle>
          <a:p>
            <a:r>
              <a:rPr lang="en-US" dirty="0"/>
              <a:t>Click to edit Master title style</a:t>
            </a:r>
          </a:p>
        </p:txBody>
      </p:sp>
      <p:sp>
        <p:nvSpPr>
          <p:cNvPr id="14" name="Text Placeholder 13"/>
          <p:cNvSpPr>
            <a:spLocks noGrp="1"/>
          </p:cNvSpPr>
          <p:nvPr>
            <p:ph type="body" sz="quarter" idx="13"/>
          </p:nvPr>
        </p:nvSpPr>
        <p:spPr>
          <a:xfrm>
            <a:off x="610656" y="1261872"/>
            <a:ext cx="10967515" cy="5029200"/>
          </a:xfrm>
        </p:spPr>
        <p:txBody>
          <a:bodyPr/>
          <a:lstStyle>
            <a:lvl1pPr marL="0" indent="0">
              <a:defRPr>
                <a:solidFill>
                  <a:srgbClr val="1C3B61"/>
                </a:solidFill>
              </a:defRPr>
            </a:lvl1pPr>
            <a:lvl2pPr marL="117472" indent="-117472">
              <a:spcBef>
                <a:spcPts val="984"/>
              </a:spcBef>
              <a:buClrTx/>
              <a:buSzPct val="100000"/>
              <a:defRPr sz="1600" i="1" baseline="0">
                <a:solidFill>
                  <a:srgbClr val="1C3B61"/>
                </a:solidFill>
              </a:defRPr>
            </a:lvl2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10391469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1C3B61"/>
                </a:solidFill>
              </a:defRPr>
            </a:lvl1pPr>
          </a:lstStyle>
          <a:p>
            <a:r>
              <a:rPr lang="en-US" dirty="0"/>
              <a:t>Click to edit Master title style</a:t>
            </a:r>
          </a:p>
        </p:txBody>
      </p:sp>
      <p:sp>
        <p:nvSpPr>
          <p:cNvPr id="6" name="Text Placeholder 5"/>
          <p:cNvSpPr>
            <a:spLocks noGrp="1"/>
          </p:cNvSpPr>
          <p:nvPr>
            <p:ph type="body" sz="quarter" idx="12"/>
          </p:nvPr>
        </p:nvSpPr>
        <p:spPr>
          <a:xfrm>
            <a:off x="611721" y="1261872"/>
            <a:ext cx="10970679" cy="4846320"/>
          </a:xfrm>
        </p:spPr>
        <p:txBody>
          <a:bodyPr/>
          <a:lstStyle>
            <a:lvl1pPr marL="0" indent="0">
              <a:spcBef>
                <a:spcPts val="600"/>
              </a:spcBef>
              <a:defRPr>
                <a:solidFill>
                  <a:srgbClr val="1C3B61"/>
                </a:solidFill>
              </a:defRPr>
            </a:lvl1pPr>
            <a:lvl2pPr marL="579424" indent="-118869">
              <a:spcBef>
                <a:spcPts val="600"/>
              </a:spcBef>
              <a:spcAft>
                <a:spcPts val="900"/>
              </a:spcAft>
              <a:buFont typeface="Arial"/>
              <a:buChar char="•"/>
              <a:defRPr sz="1800" baseline="0">
                <a:solidFill>
                  <a:srgbClr val="1C3B61"/>
                </a:solidFill>
              </a:defRPr>
            </a:lvl2pPr>
            <a:lvl3pPr marL="685783" indent="-111123">
              <a:spcBef>
                <a:spcPts val="300"/>
              </a:spcBef>
              <a:buFont typeface="Lucida Grande"/>
              <a:buChar char="-"/>
              <a:defRPr sz="1400">
                <a:solidFill>
                  <a:srgbClr val="1C3B61"/>
                </a:solidFill>
              </a:defRPr>
            </a:lvl3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23395698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1C3B61"/>
                </a:solidFill>
              </a:defRPr>
            </a:lvl1pPr>
          </a:lstStyle>
          <a:p>
            <a:r>
              <a:rPr lang="en-US" dirty="0"/>
              <a:t>Click to edit Master title style</a:t>
            </a:r>
          </a:p>
        </p:txBody>
      </p:sp>
      <p:sp>
        <p:nvSpPr>
          <p:cNvPr id="6" name="Text Placeholder 5"/>
          <p:cNvSpPr>
            <a:spLocks noGrp="1"/>
          </p:cNvSpPr>
          <p:nvPr>
            <p:ph type="body" sz="quarter" idx="12"/>
          </p:nvPr>
        </p:nvSpPr>
        <p:spPr>
          <a:xfrm>
            <a:off x="611716" y="1261872"/>
            <a:ext cx="10968568" cy="4846320"/>
          </a:xfrm>
        </p:spPr>
        <p:txBody>
          <a:bodyPr numCol="2" spcCol="457200"/>
          <a:lstStyle>
            <a:lvl1pPr marL="0" indent="0">
              <a:defRPr baseline="0">
                <a:solidFill>
                  <a:srgbClr val="1C3B61"/>
                </a:solidFill>
              </a:defRPr>
            </a:lvl1pPr>
            <a:lvl2pPr marL="115885" indent="-118869">
              <a:spcBef>
                <a:spcPts val="900"/>
              </a:spcBef>
              <a:buFont typeface="Arial"/>
              <a:buChar char="•"/>
              <a:defRPr sz="1800">
                <a:solidFill>
                  <a:srgbClr val="1C3B61"/>
                </a:solidFill>
              </a:defRPr>
            </a:lvl2pPr>
            <a:lvl3pPr marL="279393" indent="-111123">
              <a:buFont typeface="Lucida Grande"/>
              <a:buChar char="-"/>
              <a:defRPr sz="1400" baseline="0">
                <a:solidFill>
                  <a:srgbClr val="1C3B61"/>
                </a:solidFill>
              </a:defRPr>
            </a:lvl3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916460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ingle Image /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1C3B61"/>
                </a:solidFill>
              </a:defRPr>
            </a:lvl1pPr>
          </a:lstStyle>
          <a:p>
            <a:r>
              <a:rPr lang="en-US" dirty="0"/>
              <a:t>Click to edit Master title style</a:t>
            </a:r>
          </a:p>
        </p:txBody>
      </p:sp>
      <p:sp>
        <p:nvSpPr>
          <p:cNvPr id="6" name="Text Placeholder 5"/>
          <p:cNvSpPr>
            <a:spLocks noGrp="1"/>
          </p:cNvSpPr>
          <p:nvPr>
            <p:ph type="body" sz="quarter" idx="12"/>
          </p:nvPr>
        </p:nvSpPr>
        <p:spPr>
          <a:xfrm>
            <a:off x="6093888" y="1261872"/>
            <a:ext cx="5486401" cy="4846320"/>
          </a:xfrm>
        </p:spPr>
        <p:txBody>
          <a:bodyPr spcCol="0"/>
          <a:lstStyle>
            <a:lvl1pPr marL="0" indent="0">
              <a:lnSpc>
                <a:spcPts val="2000"/>
              </a:lnSpc>
              <a:defRPr sz="1800" baseline="0">
                <a:solidFill>
                  <a:srgbClr val="1C3B61"/>
                </a:solidFill>
              </a:defRPr>
            </a:lvl1pPr>
            <a:lvl2pPr marL="115885" indent="-118869">
              <a:spcBef>
                <a:spcPts val="900"/>
              </a:spcBef>
              <a:buSzPct val="100000"/>
              <a:buFont typeface="Lucida Grande"/>
              <a:buChar char="-"/>
              <a:defRPr sz="1400">
                <a:solidFill>
                  <a:srgbClr val="1C3B61"/>
                </a:solidFill>
              </a:defRPr>
            </a:lvl2pPr>
            <a:lvl3pPr marL="222245" indent="-222245">
              <a:buFont typeface="Lucida Grande"/>
              <a:buChar char="-"/>
              <a:defRPr sz="1400" baseline="0"/>
            </a:lvl3pPr>
          </a:lstStyle>
          <a:p>
            <a:pPr lvl="0"/>
            <a:r>
              <a:rPr lang="en-US" dirty="0"/>
              <a:t>Click to edit Master text styles</a:t>
            </a:r>
          </a:p>
          <a:p>
            <a:pPr lvl="1"/>
            <a:r>
              <a:rPr lang="en-US" dirty="0"/>
              <a:t>Second level</a:t>
            </a:r>
          </a:p>
        </p:txBody>
      </p:sp>
      <p:sp>
        <p:nvSpPr>
          <p:cNvPr id="7" name="Picture Placeholder 6"/>
          <p:cNvSpPr>
            <a:spLocks noGrp="1"/>
          </p:cNvSpPr>
          <p:nvPr>
            <p:ph type="pic" sz="quarter" idx="13"/>
          </p:nvPr>
        </p:nvSpPr>
        <p:spPr>
          <a:xfrm>
            <a:off x="611720" y="1243017"/>
            <a:ext cx="5020483" cy="4885805"/>
          </a:xfrm>
          <a:solidFill>
            <a:schemeClr val="accent6">
              <a:lumMod val="50000"/>
              <a:alpha val="11000"/>
            </a:schemeClr>
          </a:solidFill>
        </p:spPr>
        <p:txBody>
          <a:bodyPr bIns="777240" anchor="ctr"/>
          <a:lstStyle>
            <a:lvl1pPr algn="ctr">
              <a:defRPr sz="1200">
                <a:solidFill>
                  <a:schemeClr val="accent4"/>
                </a:solidFill>
              </a:defRPr>
            </a:lvl1pPr>
          </a:lstStyle>
          <a:p>
            <a:pPr lvl="0"/>
            <a:r>
              <a:rPr lang="en-US" noProof="0" dirty="0"/>
              <a:t>Drag picture to placeholder or click icon to add</a:t>
            </a:r>
          </a:p>
        </p:txBody>
      </p:sp>
    </p:spTree>
    <p:extLst>
      <p:ext uri="{BB962C8B-B14F-4D97-AF65-F5344CB8AC3E}">
        <p14:creationId xmlns:p14="http://schemas.microsoft.com/office/powerpoint/2010/main" val="35604036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theme" Target="../theme/theme2.xml"/><Relationship Id="rId1" Type="http://schemas.openxmlformats.org/officeDocument/2006/relationships/slideLayout" Target="../slideLayouts/slideLayout5.xml"/></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7.emf"/><Relationship Id="rId3" Type="http://schemas.openxmlformats.org/officeDocument/2006/relationships/slideLayout" Target="../slideLayouts/slideLayout8.xml"/><Relationship Id="rId7" Type="http://schemas.openxmlformats.org/officeDocument/2006/relationships/theme" Target="../theme/theme3.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slideLayout" Target="../slideLayouts/slideLayout11.xml"/><Relationship Id="rId5" Type="http://schemas.openxmlformats.org/officeDocument/2006/relationships/slideLayout" Target="../slideLayouts/slideLayout10.xml"/><Relationship Id="rId4" Type="http://schemas.openxmlformats.org/officeDocument/2006/relationships/slideLayout" Target="../slideLayouts/slideLayout9.xm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13.xml"/><Relationship Id="rId1" Type="http://schemas.openxmlformats.org/officeDocument/2006/relationships/slideLayout" Target="../slideLayouts/slideLayout12.xml"/><Relationship Id="rId4" Type="http://schemas.openxmlformats.org/officeDocument/2006/relationships/image" Target="../media/image8.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26" name="Rectangle 8">
            <a:extLst>
              <a:ext uri="{FF2B5EF4-FFF2-40B4-BE49-F238E27FC236}">
                <a16:creationId xmlns:a16="http://schemas.microsoft.com/office/drawing/2014/main" id="{79D1C85F-2878-8542-BFDD-CB6CFED9E91E}"/>
              </a:ext>
            </a:extLst>
          </p:cNvPr>
          <p:cNvSpPr>
            <a:spLocks noGrp="1" noChangeArrowheads="1"/>
          </p:cNvSpPr>
          <p:nvPr>
            <p:ph type="title"/>
          </p:nvPr>
        </p:nvSpPr>
        <p:spPr bwMode="auto">
          <a:xfrm>
            <a:off x="611188" y="141288"/>
            <a:ext cx="1096645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p>
            <a:pPr lvl="0"/>
            <a:r>
              <a:rPr lang="en-US" altLang="en-US"/>
              <a:t>Click to edit Master title style</a:t>
            </a:r>
          </a:p>
        </p:txBody>
      </p:sp>
      <p:sp>
        <p:nvSpPr>
          <p:cNvPr id="1027" name="Rectangle 9">
            <a:extLst>
              <a:ext uri="{FF2B5EF4-FFF2-40B4-BE49-F238E27FC236}">
                <a16:creationId xmlns:a16="http://schemas.microsoft.com/office/drawing/2014/main" id="{3DD27D4F-62C2-4C4A-A37F-725CA00170E0}"/>
              </a:ext>
            </a:extLst>
          </p:cNvPr>
          <p:cNvSpPr>
            <a:spLocks noGrp="1" noChangeArrowheads="1"/>
          </p:cNvSpPr>
          <p:nvPr>
            <p:ph type="body" idx="1"/>
          </p:nvPr>
        </p:nvSpPr>
        <p:spPr bwMode="auto">
          <a:xfrm>
            <a:off x="611188" y="1323975"/>
            <a:ext cx="10966450" cy="4745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Tree>
  </p:cSld>
  <p:clrMap bg1="lt1" tx1="dk1" bg2="lt2" tx2="dk2" accent1="accent1" accent2="accent2" accent3="accent3" accent4="accent4" accent5="accent5" accent6="accent6" hlink="hlink" folHlink="folHlink"/>
  <p:sldLayoutIdLst>
    <p:sldLayoutId id="2147484386" r:id="rId1"/>
    <p:sldLayoutId id="2147484387" r:id="rId2"/>
    <p:sldLayoutId id="2147484388" r:id="rId3"/>
    <p:sldLayoutId id="2147484389" r:id="rId4"/>
  </p:sldLayoutIdLst>
  <p:hf hdr="0" dt="0"/>
  <p:txStyles>
    <p:titleStyle>
      <a:lvl1pPr algn="l" rtl="0" eaLnBrk="0" fontAlgn="base" hangingPunct="0">
        <a:spcBef>
          <a:spcPct val="0"/>
        </a:spcBef>
        <a:spcAft>
          <a:spcPct val="0"/>
        </a:spcAft>
        <a:defRPr sz="3200" b="1">
          <a:solidFill>
            <a:srgbClr val="FFFFFF"/>
          </a:solidFill>
          <a:latin typeface="+mj-lt"/>
          <a:ea typeface="ヒラギノ角ゴ Pro W3" charset="0"/>
          <a:cs typeface="ヒラギノ角ゴ Pro W3" charset="0"/>
        </a:defRPr>
      </a:lvl1pPr>
      <a:lvl2pPr algn="l" rtl="0" eaLnBrk="0" fontAlgn="base" hangingPunct="0">
        <a:spcBef>
          <a:spcPct val="0"/>
        </a:spcBef>
        <a:spcAft>
          <a:spcPct val="0"/>
        </a:spcAft>
        <a:defRPr sz="3200" b="1">
          <a:solidFill>
            <a:srgbClr val="FFFFFF"/>
          </a:solidFill>
          <a:latin typeface="Arial" pitchFamily="34" charset="0"/>
          <a:ea typeface="ヒラギノ角ゴ Pro W3" charset="0"/>
          <a:cs typeface="ヒラギノ角ゴ Pro W3" charset="0"/>
        </a:defRPr>
      </a:lvl2pPr>
      <a:lvl3pPr algn="l" rtl="0" eaLnBrk="0" fontAlgn="base" hangingPunct="0">
        <a:spcBef>
          <a:spcPct val="0"/>
        </a:spcBef>
        <a:spcAft>
          <a:spcPct val="0"/>
        </a:spcAft>
        <a:defRPr sz="3200" b="1">
          <a:solidFill>
            <a:srgbClr val="FFFFFF"/>
          </a:solidFill>
          <a:latin typeface="Arial" pitchFamily="34" charset="0"/>
          <a:ea typeface="ヒラギノ角ゴ Pro W3" charset="0"/>
          <a:cs typeface="ヒラギノ角ゴ Pro W3" charset="0"/>
        </a:defRPr>
      </a:lvl3pPr>
      <a:lvl4pPr algn="l" rtl="0" eaLnBrk="0" fontAlgn="base" hangingPunct="0">
        <a:spcBef>
          <a:spcPct val="0"/>
        </a:spcBef>
        <a:spcAft>
          <a:spcPct val="0"/>
        </a:spcAft>
        <a:defRPr sz="3200" b="1">
          <a:solidFill>
            <a:srgbClr val="FFFFFF"/>
          </a:solidFill>
          <a:latin typeface="Arial" pitchFamily="34" charset="0"/>
          <a:ea typeface="ヒラギノ角ゴ Pro W3" charset="0"/>
          <a:cs typeface="ヒラギノ角ゴ Pro W3" charset="0"/>
        </a:defRPr>
      </a:lvl4pPr>
      <a:lvl5pPr algn="l" rtl="0" eaLnBrk="0" fontAlgn="base" hangingPunct="0">
        <a:spcBef>
          <a:spcPct val="0"/>
        </a:spcBef>
        <a:spcAft>
          <a:spcPct val="0"/>
        </a:spcAft>
        <a:defRPr sz="3200" b="1">
          <a:solidFill>
            <a:srgbClr val="FFFFFF"/>
          </a:solidFill>
          <a:latin typeface="Arial" pitchFamily="34" charset="0"/>
          <a:ea typeface="ヒラギノ角ゴ Pro W3" charset="0"/>
          <a:cs typeface="ヒラギノ角ゴ Pro W3" charset="0"/>
        </a:defRPr>
      </a:lvl5pPr>
      <a:lvl6pPr marL="457189" algn="ctr" rtl="0" fontAlgn="base">
        <a:spcBef>
          <a:spcPct val="0"/>
        </a:spcBef>
        <a:spcAft>
          <a:spcPct val="0"/>
        </a:spcAft>
        <a:defRPr sz="4000" b="1">
          <a:solidFill>
            <a:schemeClr val="bg1"/>
          </a:solidFill>
          <a:latin typeface="Arial" pitchFamily="34" charset="0"/>
        </a:defRPr>
      </a:lvl6pPr>
      <a:lvl7pPr marL="914377" algn="ctr" rtl="0" fontAlgn="base">
        <a:spcBef>
          <a:spcPct val="0"/>
        </a:spcBef>
        <a:spcAft>
          <a:spcPct val="0"/>
        </a:spcAft>
        <a:defRPr sz="4000" b="1">
          <a:solidFill>
            <a:schemeClr val="bg1"/>
          </a:solidFill>
          <a:latin typeface="Arial" pitchFamily="34" charset="0"/>
        </a:defRPr>
      </a:lvl7pPr>
      <a:lvl8pPr marL="1371566" algn="ctr" rtl="0" fontAlgn="base">
        <a:spcBef>
          <a:spcPct val="0"/>
        </a:spcBef>
        <a:spcAft>
          <a:spcPct val="0"/>
        </a:spcAft>
        <a:defRPr sz="4000" b="1">
          <a:solidFill>
            <a:schemeClr val="bg1"/>
          </a:solidFill>
          <a:latin typeface="Arial" pitchFamily="34" charset="0"/>
        </a:defRPr>
      </a:lvl8pPr>
      <a:lvl9pPr marL="1828754" algn="ctr" rtl="0" fontAlgn="base">
        <a:spcBef>
          <a:spcPct val="0"/>
        </a:spcBef>
        <a:spcAft>
          <a:spcPct val="0"/>
        </a:spcAft>
        <a:defRPr sz="4000" b="1">
          <a:solidFill>
            <a:schemeClr val="bg1"/>
          </a:solidFill>
          <a:latin typeface="Arial" pitchFamily="34" charset="0"/>
        </a:defRPr>
      </a:lvl9pPr>
    </p:titleStyle>
    <p:bodyStyle>
      <a:lvl1pPr marL="341313" indent="-341313" algn="l" rtl="0" eaLnBrk="0" fontAlgn="base" hangingPunct="0">
        <a:spcBef>
          <a:spcPct val="20000"/>
        </a:spcBef>
        <a:spcAft>
          <a:spcPct val="0"/>
        </a:spcAft>
        <a:buClr>
          <a:schemeClr val="bg1"/>
        </a:buClr>
        <a:defRPr sz="2800">
          <a:solidFill>
            <a:srgbClr val="FFFFFF"/>
          </a:solidFill>
          <a:latin typeface="+mn-lt"/>
          <a:ea typeface="ヒラギノ角ゴ Pro W3" charset="0"/>
          <a:cs typeface="ヒラギノ角ゴ Pro W3" charset="0"/>
        </a:defRPr>
      </a:lvl1pPr>
      <a:lvl2pPr marL="741363" indent="-284163" algn="l" rtl="0" eaLnBrk="0" fontAlgn="base" hangingPunct="0">
        <a:spcBef>
          <a:spcPct val="20000"/>
        </a:spcBef>
        <a:spcAft>
          <a:spcPct val="0"/>
        </a:spcAft>
        <a:buClr>
          <a:schemeClr val="bg1"/>
        </a:buClr>
        <a:buSzPct val="90000"/>
        <a:buFont typeface="Times New Roman" panose="02020603050405020304" pitchFamily="18" charset="0"/>
        <a:buChar char="–"/>
        <a:defRPr sz="2400">
          <a:solidFill>
            <a:srgbClr val="FFFFFF"/>
          </a:solidFill>
          <a:latin typeface="+mn-lt"/>
          <a:ea typeface="ヒラギノ角ゴ Pro W3" charset="0"/>
          <a:cs typeface="ヒラギノ角ゴ Pro W3" charset="0"/>
        </a:defRPr>
      </a:lvl2pPr>
      <a:lvl3pPr marL="1141413" indent="-227013" algn="l" rtl="0" eaLnBrk="0" fontAlgn="base" hangingPunct="0">
        <a:spcBef>
          <a:spcPct val="20000"/>
        </a:spcBef>
        <a:spcAft>
          <a:spcPct val="0"/>
        </a:spcAft>
        <a:buClr>
          <a:schemeClr val="bg1"/>
        </a:buClr>
        <a:buSzPct val="90000"/>
        <a:buChar char="•"/>
        <a:defRPr sz="2000">
          <a:solidFill>
            <a:srgbClr val="FFFFFF"/>
          </a:solidFill>
          <a:latin typeface="+mn-lt"/>
          <a:ea typeface="ヒラギノ角ゴ Pro W3" charset="0"/>
          <a:cs typeface="ヒラギノ角ゴ Pro W3" charset="0"/>
        </a:defRPr>
      </a:lvl3pPr>
      <a:lvl4pPr marL="1598613" indent="-227013" algn="l" rtl="0" eaLnBrk="0" fontAlgn="base" hangingPunct="0">
        <a:spcBef>
          <a:spcPct val="20000"/>
        </a:spcBef>
        <a:spcAft>
          <a:spcPct val="0"/>
        </a:spcAft>
        <a:buClr>
          <a:schemeClr val="bg1"/>
        </a:buClr>
        <a:buSzPct val="80000"/>
        <a:buFont typeface="Times New Roman" panose="02020603050405020304" pitchFamily="18" charset="0"/>
        <a:buChar char="–"/>
        <a:defRPr>
          <a:solidFill>
            <a:srgbClr val="FFFFFF"/>
          </a:solidFill>
          <a:latin typeface="+mn-lt"/>
          <a:ea typeface="ヒラギノ角ゴ Pro W3" charset="0"/>
          <a:cs typeface="ヒラギノ角ゴ Pro W3" charset="0"/>
        </a:defRPr>
      </a:lvl4pPr>
      <a:lvl5pPr marL="2055813" indent="-227013" algn="l" rtl="0" eaLnBrk="0" fontAlgn="base" hangingPunct="0">
        <a:spcBef>
          <a:spcPct val="20000"/>
        </a:spcBef>
        <a:spcAft>
          <a:spcPct val="0"/>
        </a:spcAft>
        <a:buClr>
          <a:schemeClr val="bg1"/>
        </a:buClr>
        <a:buSzPct val="70000"/>
        <a:buChar char="•"/>
        <a:defRPr>
          <a:solidFill>
            <a:srgbClr val="FFFFFF"/>
          </a:solidFill>
          <a:latin typeface="+mn-lt"/>
          <a:ea typeface="ヒラギノ角ゴ Pro W3" charset="0"/>
          <a:cs typeface="ヒラギノ角ゴ Pro W3" charset="0"/>
        </a:defRPr>
      </a:lvl5pPr>
      <a:lvl6pPr marL="2514537" indent="-228594" algn="l" rtl="0" fontAlgn="base">
        <a:spcBef>
          <a:spcPct val="20000"/>
        </a:spcBef>
        <a:spcAft>
          <a:spcPct val="0"/>
        </a:spcAft>
        <a:buClr>
          <a:schemeClr val="bg1"/>
        </a:buClr>
        <a:buSzPct val="70000"/>
        <a:buChar char="•"/>
        <a:defRPr sz="2000">
          <a:solidFill>
            <a:schemeClr val="bg1"/>
          </a:solidFill>
          <a:latin typeface="+mn-lt"/>
        </a:defRPr>
      </a:lvl6pPr>
      <a:lvl7pPr marL="2971726" indent="-228594" algn="l" rtl="0" fontAlgn="base">
        <a:spcBef>
          <a:spcPct val="20000"/>
        </a:spcBef>
        <a:spcAft>
          <a:spcPct val="0"/>
        </a:spcAft>
        <a:buClr>
          <a:schemeClr val="bg1"/>
        </a:buClr>
        <a:buSzPct val="70000"/>
        <a:buChar char="•"/>
        <a:defRPr sz="2000">
          <a:solidFill>
            <a:schemeClr val="bg1"/>
          </a:solidFill>
          <a:latin typeface="+mn-lt"/>
        </a:defRPr>
      </a:lvl7pPr>
      <a:lvl8pPr marL="3428914" indent="-228594" algn="l" rtl="0" fontAlgn="base">
        <a:spcBef>
          <a:spcPct val="20000"/>
        </a:spcBef>
        <a:spcAft>
          <a:spcPct val="0"/>
        </a:spcAft>
        <a:buClr>
          <a:schemeClr val="bg1"/>
        </a:buClr>
        <a:buSzPct val="70000"/>
        <a:buChar char="•"/>
        <a:defRPr sz="2000">
          <a:solidFill>
            <a:schemeClr val="bg1"/>
          </a:solidFill>
          <a:latin typeface="+mn-lt"/>
        </a:defRPr>
      </a:lvl8pPr>
      <a:lvl9pPr marL="3886103" indent="-228594" algn="l" rtl="0" fontAlgn="base">
        <a:spcBef>
          <a:spcPct val="20000"/>
        </a:spcBef>
        <a:spcAft>
          <a:spcPct val="0"/>
        </a:spcAft>
        <a:buClr>
          <a:schemeClr val="bg1"/>
        </a:buClr>
        <a:buSzPct val="70000"/>
        <a:buChar char="•"/>
        <a:defRPr sz="2000">
          <a:solidFill>
            <a:schemeClr val="bg1"/>
          </a:solidFill>
          <a:latin typeface="+mn-lt"/>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6146" name="Rectangle 8">
            <a:extLst>
              <a:ext uri="{FF2B5EF4-FFF2-40B4-BE49-F238E27FC236}">
                <a16:creationId xmlns:a16="http://schemas.microsoft.com/office/drawing/2014/main" id="{CC360967-FA97-E746-801E-348132E26004}"/>
              </a:ext>
            </a:extLst>
          </p:cNvPr>
          <p:cNvSpPr>
            <a:spLocks noGrp="1" noChangeArrowheads="1"/>
          </p:cNvSpPr>
          <p:nvPr>
            <p:ph type="title"/>
          </p:nvPr>
        </p:nvSpPr>
        <p:spPr bwMode="auto">
          <a:xfrm>
            <a:off x="611188" y="141288"/>
            <a:ext cx="1096645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p>
            <a:pPr lvl="0"/>
            <a:r>
              <a:rPr lang="en-US" altLang="en-US"/>
              <a:t>Click to edit Master title style</a:t>
            </a:r>
          </a:p>
        </p:txBody>
      </p:sp>
      <p:sp>
        <p:nvSpPr>
          <p:cNvPr id="6147" name="Rectangle 9">
            <a:extLst>
              <a:ext uri="{FF2B5EF4-FFF2-40B4-BE49-F238E27FC236}">
                <a16:creationId xmlns:a16="http://schemas.microsoft.com/office/drawing/2014/main" id="{EBF42DA5-B399-9A41-9ED2-5F9F8E58BA01}"/>
              </a:ext>
            </a:extLst>
          </p:cNvPr>
          <p:cNvSpPr>
            <a:spLocks noGrp="1" noChangeArrowheads="1"/>
          </p:cNvSpPr>
          <p:nvPr>
            <p:ph type="body" idx="1"/>
          </p:nvPr>
        </p:nvSpPr>
        <p:spPr bwMode="auto">
          <a:xfrm>
            <a:off x="611188" y="1323975"/>
            <a:ext cx="10966450" cy="4745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p:txBody>
      </p:sp>
      <p:pic>
        <p:nvPicPr>
          <p:cNvPr id="6150" name="Picture 3" descr="fh navy.eps">
            <a:extLst>
              <a:ext uri="{FF2B5EF4-FFF2-40B4-BE49-F238E27FC236}">
                <a16:creationId xmlns:a16="http://schemas.microsoft.com/office/drawing/2014/main" id="{4C96651C-7F8A-B545-ABE0-D263690A8FA0}"/>
              </a:ext>
            </a:extLst>
          </p:cNvPr>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03250" y="6418263"/>
            <a:ext cx="1236663" cy="300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7">
            <a:extLst>
              <a:ext uri="{FF2B5EF4-FFF2-40B4-BE49-F238E27FC236}">
                <a16:creationId xmlns:a16="http://schemas.microsoft.com/office/drawing/2014/main" id="{EA791512-3470-1F47-89F2-597DC348B256}"/>
              </a:ext>
            </a:extLst>
          </p:cNvPr>
          <p:cNvSpPr/>
          <p:nvPr userDrawn="1"/>
        </p:nvSpPr>
        <p:spPr bwMode="auto">
          <a:xfrm>
            <a:off x="519764" y="6352674"/>
            <a:ext cx="1443790" cy="505326"/>
          </a:xfrm>
          <a:prstGeom prst="rect">
            <a:avLst/>
          </a:prstGeom>
          <a:solidFill>
            <a:schemeClr val="accent6"/>
          </a:solidFill>
          <a:ln w="9525" cap="flat" cmpd="sng" algn="ctr">
            <a:no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Tree>
  </p:cSld>
  <p:clrMap bg1="lt1" tx1="dk1" bg2="lt2" tx2="dk2" accent1="accent1" accent2="accent2" accent3="accent3" accent4="accent4" accent5="accent5" accent6="accent6" hlink="hlink" folHlink="folHlink"/>
  <p:sldLayoutIdLst>
    <p:sldLayoutId id="2147484384" r:id="rId1"/>
  </p:sldLayoutIdLst>
  <p:hf hdr="0" dt="0"/>
  <p:txStyles>
    <p:titleStyle>
      <a:lvl1pPr algn="l" rtl="0" eaLnBrk="0" fontAlgn="base" hangingPunct="0">
        <a:spcBef>
          <a:spcPct val="0"/>
        </a:spcBef>
        <a:spcAft>
          <a:spcPct val="0"/>
        </a:spcAft>
        <a:defRPr sz="3200" b="1">
          <a:solidFill>
            <a:schemeClr val="tx1"/>
          </a:solidFill>
          <a:latin typeface="+mj-lt"/>
          <a:ea typeface="ヒラギノ角ゴ Pro W3" charset="0"/>
          <a:cs typeface="ヒラギノ角ゴ Pro W3" charset="0"/>
        </a:defRPr>
      </a:lvl1pPr>
      <a:lvl2pPr algn="l" rtl="0" eaLnBrk="0" fontAlgn="base" hangingPunct="0">
        <a:spcBef>
          <a:spcPct val="0"/>
        </a:spcBef>
        <a:spcAft>
          <a:spcPct val="0"/>
        </a:spcAft>
        <a:defRPr sz="3200" b="1">
          <a:solidFill>
            <a:schemeClr val="tx1"/>
          </a:solidFill>
          <a:latin typeface="Arial" pitchFamily="34" charset="0"/>
          <a:ea typeface="ヒラギノ角ゴ Pro W3" charset="0"/>
          <a:cs typeface="ヒラギノ角ゴ Pro W3" charset="0"/>
        </a:defRPr>
      </a:lvl2pPr>
      <a:lvl3pPr algn="l" rtl="0" eaLnBrk="0" fontAlgn="base" hangingPunct="0">
        <a:spcBef>
          <a:spcPct val="0"/>
        </a:spcBef>
        <a:spcAft>
          <a:spcPct val="0"/>
        </a:spcAft>
        <a:defRPr sz="3200" b="1">
          <a:solidFill>
            <a:schemeClr val="tx1"/>
          </a:solidFill>
          <a:latin typeface="Arial" pitchFamily="34" charset="0"/>
          <a:ea typeface="ヒラギノ角ゴ Pro W3" charset="0"/>
          <a:cs typeface="ヒラギノ角ゴ Pro W3" charset="0"/>
        </a:defRPr>
      </a:lvl3pPr>
      <a:lvl4pPr algn="l" rtl="0" eaLnBrk="0" fontAlgn="base" hangingPunct="0">
        <a:spcBef>
          <a:spcPct val="0"/>
        </a:spcBef>
        <a:spcAft>
          <a:spcPct val="0"/>
        </a:spcAft>
        <a:defRPr sz="3200" b="1">
          <a:solidFill>
            <a:schemeClr val="tx1"/>
          </a:solidFill>
          <a:latin typeface="Arial" pitchFamily="34" charset="0"/>
          <a:ea typeface="ヒラギノ角ゴ Pro W3" charset="0"/>
          <a:cs typeface="ヒラギノ角ゴ Pro W3" charset="0"/>
        </a:defRPr>
      </a:lvl4pPr>
      <a:lvl5pPr algn="l" rtl="0" eaLnBrk="0" fontAlgn="base" hangingPunct="0">
        <a:spcBef>
          <a:spcPct val="0"/>
        </a:spcBef>
        <a:spcAft>
          <a:spcPct val="0"/>
        </a:spcAft>
        <a:defRPr sz="3200" b="1">
          <a:solidFill>
            <a:schemeClr val="tx1"/>
          </a:solidFill>
          <a:latin typeface="Arial" pitchFamily="34" charset="0"/>
          <a:ea typeface="ヒラギノ角ゴ Pro W3" charset="0"/>
          <a:cs typeface="ヒラギノ角ゴ Pro W3" charset="0"/>
        </a:defRPr>
      </a:lvl5pPr>
      <a:lvl6pPr marL="457189" algn="ctr" rtl="0" fontAlgn="base">
        <a:spcBef>
          <a:spcPct val="0"/>
        </a:spcBef>
        <a:spcAft>
          <a:spcPct val="0"/>
        </a:spcAft>
        <a:defRPr sz="4000" b="1">
          <a:solidFill>
            <a:schemeClr val="bg1"/>
          </a:solidFill>
          <a:latin typeface="Arial" pitchFamily="34" charset="0"/>
        </a:defRPr>
      </a:lvl6pPr>
      <a:lvl7pPr marL="914377" algn="ctr" rtl="0" fontAlgn="base">
        <a:spcBef>
          <a:spcPct val="0"/>
        </a:spcBef>
        <a:spcAft>
          <a:spcPct val="0"/>
        </a:spcAft>
        <a:defRPr sz="4000" b="1">
          <a:solidFill>
            <a:schemeClr val="bg1"/>
          </a:solidFill>
          <a:latin typeface="Arial" pitchFamily="34" charset="0"/>
        </a:defRPr>
      </a:lvl7pPr>
      <a:lvl8pPr marL="1371566" algn="ctr" rtl="0" fontAlgn="base">
        <a:spcBef>
          <a:spcPct val="0"/>
        </a:spcBef>
        <a:spcAft>
          <a:spcPct val="0"/>
        </a:spcAft>
        <a:defRPr sz="4000" b="1">
          <a:solidFill>
            <a:schemeClr val="bg1"/>
          </a:solidFill>
          <a:latin typeface="Arial" pitchFamily="34" charset="0"/>
        </a:defRPr>
      </a:lvl8pPr>
      <a:lvl9pPr marL="1828754" algn="ctr" rtl="0" fontAlgn="base">
        <a:spcBef>
          <a:spcPct val="0"/>
        </a:spcBef>
        <a:spcAft>
          <a:spcPct val="0"/>
        </a:spcAft>
        <a:defRPr sz="4000" b="1">
          <a:solidFill>
            <a:schemeClr val="bg1"/>
          </a:solidFill>
          <a:latin typeface="Arial" pitchFamily="34" charset="0"/>
        </a:defRPr>
      </a:lvl9pPr>
    </p:titleStyle>
    <p:bodyStyle>
      <a:lvl1pPr marL="341313" indent="-341313" algn="l" rtl="0" eaLnBrk="0" fontAlgn="base" hangingPunct="0">
        <a:spcBef>
          <a:spcPct val="20000"/>
        </a:spcBef>
        <a:spcAft>
          <a:spcPct val="0"/>
        </a:spcAft>
        <a:buClr>
          <a:schemeClr val="bg1"/>
        </a:buClr>
        <a:defRPr sz="2800">
          <a:solidFill>
            <a:srgbClr val="1C3B61"/>
          </a:solidFill>
          <a:latin typeface="+mn-lt"/>
          <a:ea typeface="ヒラギノ角ゴ Pro W3" charset="0"/>
          <a:cs typeface="ヒラギノ角ゴ Pro W3" charset="0"/>
        </a:defRPr>
      </a:lvl1pPr>
      <a:lvl2pPr marL="741363" indent="-284163" algn="l" rtl="0" eaLnBrk="0" fontAlgn="base" hangingPunct="0">
        <a:spcBef>
          <a:spcPct val="20000"/>
        </a:spcBef>
        <a:spcAft>
          <a:spcPct val="0"/>
        </a:spcAft>
        <a:buClr>
          <a:schemeClr val="bg1"/>
        </a:buClr>
        <a:buSzPct val="90000"/>
        <a:buFont typeface="Times New Roman" panose="02020603050405020304" pitchFamily="18" charset="0"/>
        <a:buChar char="–"/>
        <a:defRPr sz="2400">
          <a:solidFill>
            <a:srgbClr val="1C3B61"/>
          </a:solidFill>
          <a:latin typeface="+mn-lt"/>
          <a:ea typeface="ヒラギノ角ゴ Pro W3" charset="0"/>
          <a:cs typeface="ヒラギノ角ゴ Pro W3" charset="0"/>
        </a:defRPr>
      </a:lvl2pPr>
      <a:lvl3pPr marL="1141413" indent="-227013" algn="l" rtl="0" eaLnBrk="0" fontAlgn="base" hangingPunct="0">
        <a:spcBef>
          <a:spcPct val="20000"/>
        </a:spcBef>
        <a:spcAft>
          <a:spcPct val="0"/>
        </a:spcAft>
        <a:buClr>
          <a:schemeClr val="bg1"/>
        </a:buClr>
        <a:buSzPct val="90000"/>
        <a:buChar char="•"/>
        <a:defRPr sz="2000">
          <a:solidFill>
            <a:srgbClr val="1C3B61"/>
          </a:solidFill>
          <a:latin typeface="+mn-lt"/>
          <a:ea typeface="ヒラギノ角ゴ Pro W3" charset="0"/>
          <a:cs typeface="ヒラギノ角ゴ Pro W3" charset="0"/>
        </a:defRPr>
      </a:lvl3pPr>
      <a:lvl4pPr marL="1598613" indent="-227013" algn="l" rtl="0" eaLnBrk="0" fontAlgn="base" hangingPunct="0">
        <a:spcBef>
          <a:spcPct val="20000"/>
        </a:spcBef>
        <a:spcAft>
          <a:spcPct val="0"/>
        </a:spcAft>
        <a:buClr>
          <a:schemeClr val="bg1"/>
        </a:buClr>
        <a:buSzPct val="80000"/>
        <a:buFont typeface="Times New Roman" panose="02020603050405020304" pitchFamily="18" charset="0"/>
        <a:buChar char="–"/>
        <a:defRPr>
          <a:solidFill>
            <a:srgbClr val="1C3B61"/>
          </a:solidFill>
          <a:latin typeface="+mn-lt"/>
          <a:ea typeface="ヒラギノ角ゴ Pro W3" charset="0"/>
          <a:cs typeface="ヒラギノ角ゴ Pro W3" charset="0"/>
        </a:defRPr>
      </a:lvl4pPr>
      <a:lvl5pPr marL="2055813" indent="-227013" algn="l" rtl="0" eaLnBrk="0" fontAlgn="base" hangingPunct="0">
        <a:spcBef>
          <a:spcPct val="20000"/>
        </a:spcBef>
        <a:spcAft>
          <a:spcPct val="0"/>
        </a:spcAft>
        <a:buClr>
          <a:schemeClr val="bg1"/>
        </a:buClr>
        <a:buSzPct val="70000"/>
        <a:buChar char="•"/>
        <a:defRPr>
          <a:solidFill>
            <a:srgbClr val="1C3B61"/>
          </a:solidFill>
          <a:latin typeface="+mn-lt"/>
          <a:ea typeface="ヒラギノ角ゴ Pro W3" charset="0"/>
          <a:cs typeface="ヒラギノ角ゴ Pro W3" charset="0"/>
        </a:defRPr>
      </a:lvl5pPr>
      <a:lvl6pPr marL="2514537" indent="-228594" algn="l" rtl="0" fontAlgn="base">
        <a:spcBef>
          <a:spcPct val="20000"/>
        </a:spcBef>
        <a:spcAft>
          <a:spcPct val="0"/>
        </a:spcAft>
        <a:buClr>
          <a:schemeClr val="bg1"/>
        </a:buClr>
        <a:buSzPct val="70000"/>
        <a:buChar char="•"/>
        <a:defRPr sz="2000">
          <a:solidFill>
            <a:schemeClr val="bg1"/>
          </a:solidFill>
          <a:latin typeface="+mn-lt"/>
        </a:defRPr>
      </a:lvl6pPr>
      <a:lvl7pPr marL="2971726" indent="-228594" algn="l" rtl="0" fontAlgn="base">
        <a:spcBef>
          <a:spcPct val="20000"/>
        </a:spcBef>
        <a:spcAft>
          <a:spcPct val="0"/>
        </a:spcAft>
        <a:buClr>
          <a:schemeClr val="bg1"/>
        </a:buClr>
        <a:buSzPct val="70000"/>
        <a:buChar char="•"/>
        <a:defRPr sz="2000">
          <a:solidFill>
            <a:schemeClr val="bg1"/>
          </a:solidFill>
          <a:latin typeface="+mn-lt"/>
        </a:defRPr>
      </a:lvl7pPr>
      <a:lvl8pPr marL="3428914" indent="-228594" algn="l" rtl="0" fontAlgn="base">
        <a:spcBef>
          <a:spcPct val="20000"/>
        </a:spcBef>
        <a:spcAft>
          <a:spcPct val="0"/>
        </a:spcAft>
        <a:buClr>
          <a:schemeClr val="bg1"/>
        </a:buClr>
        <a:buSzPct val="70000"/>
        <a:buChar char="•"/>
        <a:defRPr sz="2000">
          <a:solidFill>
            <a:schemeClr val="bg1"/>
          </a:solidFill>
          <a:latin typeface="+mn-lt"/>
        </a:defRPr>
      </a:lvl8pPr>
      <a:lvl9pPr marL="3886103" indent="-228594" algn="l" rtl="0" fontAlgn="base">
        <a:spcBef>
          <a:spcPct val="20000"/>
        </a:spcBef>
        <a:spcAft>
          <a:spcPct val="0"/>
        </a:spcAft>
        <a:buClr>
          <a:schemeClr val="bg1"/>
        </a:buClr>
        <a:buSzPct val="70000"/>
        <a:buChar char="•"/>
        <a:defRPr sz="2000">
          <a:solidFill>
            <a:schemeClr val="bg1"/>
          </a:solidFill>
          <a:latin typeface="+mn-lt"/>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8194" name="Rectangle 8">
            <a:extLst>
              <a:ext uri="{FF2B5EF4-FFF2-40B4-BE49-F238E27FC236}">
                <a16:creationId xmlns:a16="http://schemas.microsoft.com/office/drawing/2014/main" id="{0632E694-02E4-4D44-BDC8-DE9D71B1079D}"/>
              </a:ext>
            </a:extLst>
          </p:cNvPr>
          <p:cNvSpPr>
            <a:spLocks noGrp="1" noChangeArrowheads="1"/>
          </p:cNvSpPr>
          <p:nvPr>
            <p:ph type="title"/>
          </p:nvPr>
        </p:nvSpPr>
        <p:spPr bwMode="auto">
          <a:xfrm>
            <a:off x="611188" y="141288"/>
            <a:ext cx="1096645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p>
            <a:pPr lvl="0"/>
            <a:r>
              <a:rPr lang="en-US" altLang="en-US"/>
              <a:t>Click to edit Slide Header</a:t>
            </a:r>
          </a:p>
        </p:txBody>
      </p:sp>
      <p:sp>
        <p:nvSpPr>
          <p:cNvPr id="8195" name="Rectangle 9">
            <a:extLst>
              <a:ext uri="{FF2B5EF4-FFF2-40B4-BE49-F238E27FC236}">
                <a16:creationId xmlns:a16="http://schemas.microsoft.com/office/drawing/2014/main" id="{3FF844E9-4EDB-094A-A16B-24AC1B36A052}"/>
              </a:ext>
            </a:extLst>
          </p:cNvPr>
          <p:cNvSpPr>
            <a:spLocks noGrp="1" noChangeArrowheads="1"/>
          </p:cNvSpPr>
          <p:nvPr>
            <p:ph type="body" idx="1"/>
          </p:nvPr>
        </p:nvSpPr>
        <p:spPr bwMode="auto">
          <a:xfrm>
            <a:off x="609600" y="1262063"/>
            <a:ext cx="10972800" cy="480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en-US"/>
              <a:t>Click to edit Large Body</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5" name="Rectangle 4">
            <a:extLst>
              <a:ext uri="{FF2B5EF4-FFF2-40B4-BE49-F238E27FC236}">
                <a16:creationId xmlns:a16="http://schemas.microsoft.com/office/drawing/2014/main" id="{DBBF54A6-160C-6047-B766-3D6D29B572D6}"/>
              </a:ext>
            </a:extLst>
          </p:cNvPr>
          <p:cNvSpPr/>
          <p:nvPr userDrawn="1"/>
        </p:nvSpPr>
        <p:spPr bwMode="auto">
          <a:xfrm>
            <a:off x="595313" y="952500"/>
            <a:ext cx="10982325" cy="55563"/>
          </a:xfrm>
          <a:prstGeom prst="rect">
            <a:avLst/>
          </a:prstGeom>
          <a:gradFill flip="none" rotWithShape="1">
            <a:gsLst>
              <a:gs pos="0">
                <a:schemeClr val="tx1"/>
              </a:gs>
              <a:gs pos="100000">
                <a:schemeClr val="bg1"/>
              </a:gs>
              <a:gs pos="50000">
                <a:schemeClr val="accent1"/>
              </a:gs>
            </a:gsLst>
            <a:lin ang="0" scaled="1"/>
            <a:tileRect/>
          </a:gradFill>
          <a:ln w="9525" cap="flat" cmpd="sng" algn="ctr">
            <a:noFill/>
            <a:prstDash val="solid"/>
            <a:round/>
            <a:headEnd type="none" w="med" len="med"/>
            <a:tailEnd type="none" w="med" len="med"/>
          </a:ln>
          <a:effectLst/>
        </p:spPr>
        <p:txBody>
          <a:bodyPr wrap="none"/>
          <a:lstStyle/>
          <a:p>
            <a:pPr eaLnBrk="1" hangingPunct="1">
              <a:defRPr/>
            </a:pPr>
            <a:endParaRPr lang="en-US">
              <a:ea typeface="ヒラギノ角ゴ Pro W3" charset="0"/>
              <a:cs typeface="ヒラギノ角ゴ Pro W3" charset="0"/>
            </a:endParaRPr>
          </a:p>
        </p:txBody>
      </p:sp>
      <p:pic>
        <p:nvPicPr>
          <p:cNvPr id="8199" name="Picture 10" descr="fh navy.eps">
            <a:extLst>
              <a:ext uri="{FF2B5EF4-FFF2-40B4-BE49-F238E27FC236}">
                <a16:creationId xmlns:a16="http://schemas.microsoft.com/office/drawing/2014/main" id="{C2D77D63-1BC9-3E4F-9928-4D0550CC0FB7}"/>
              </a:ext>
            </a:extLst>
          </p:cNvPr>
          <p:cNvPicPr>
            <a:picLocks noChangeAspect="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603250" y="6418263"/>
            <a:ext cx="1236663" cy="300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10">
            <a:extLst>
              <a:ext uri="{FF2B5EF4-FFF2-40B4-BE49-F238E27FC236}">
                <a16:creationId xmlns:a16="http://schemas.microsoft.com/office/drawing/2014/main" id="{D0F5F86C-5B64-6A47-8F09-CAEAA75A5F71}"/>
              </a:ext>
            </a:extLst>
          </p:cNvPr>
          <p:cNvSpPr/>
          <p:nvPr userDrawn="1"/>
        </p:nvSpPr>
        <p:spPr bwMode="auto">
          <a:xfrm>
            <a:off x="519764" y="6352674"/>
            <a:ext cx="1443790" cy="505326"/>
          </a:xfrm>
          <a:prstGeom prst="rect">
            <a:avLst/>
          </a:prstGeom>
          <a:solidFill>
            <a:schemeClr val="accent6"/>
          </a:solidFill>
          <a:ln w="9525" cap="flat" cmpd="sng" algn="ctr">
            <a:no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Tree>
  </p:cSld>
  <p:clrMap bg1="lt1" tx1="dk1" bg2="lt2" tx2="dk2" accent1="accent1" accent2="accent2" accent3="accent3" accent4="accent4" accent5="accent5" accent6="accent6" hlink="hlink" folHlink="folHlink"/>
  <p:sldLayoutIdLst>
    <p:sldLayoutId id="2147484390" r:id="rId1"/>
    <p:sldLayoutId id="2147484391" r:id="rId2"/>
    <p:sldLayoutId id="2147484392" r:id="rId3"/>
    <p:sldLayoutId id="2147484393" r:id="rId4"/>
    <p:sldLayoutId id="2147484394" r:id="rId5"/>
    <p:sldLayoutId id="2147484395" r:id="rId6"/>
  </p:sldLayoutIdLst>
  <p:hf hdr="0" dt="0"/>
  <p:txStyles>
    <p:titleStyle>
      <a:lvl1pPr algn="l" rtl="0" eaLnBrk="0" fontAlgn="base" hangingPunct="0">
        <a:spcBef>
          <a:spcPct val="0"/>
        </a:spcBef>
        <a:spcAft>
          <a:spcPct val="0"/>
        </a:spcAft>
        <a:defRPr sz="3200" b="1">
          <a:solidFill>
            <a:srgbClr val="1C3B61"/>
          </a:solidFill>
          <a:latin typeface="+mj-lt"/>
          <a:ea typeface="ヒラギノ角ゴ Pro W3" charset="0"/>
          <a:cs typeface="ヒラギノ角ゴ Pro W3" charset="0"/>
        </a:defRPr>
      </a:lvl1pPr>
      <a:lvl2pPr algn="l" rtl="0" eaLnBrk="0" fontAlgn="base" hangingPunct="0">
        <a:spcBef>
          <a:spcPct val="0"/>
        </a:spcBef>
        <a:spcAft>
          <a:spcPct val="0"/>
        </a:spcAft>
        <a:defRPr sz="3200" b="1">
          <a:solidFill>
            <a:srgbClr val="1C3B61"/>
          </a:solidFill>
          <a:latin typeface="Arial" pitchFamily="34" charset="0"/>
          <a:ea typeface="ヒラギノ角ゴ Pro W3" charset="0"/>
          <a:cs typeface="ヒラギノ角ゴ Pro W3" charset="0"/>
        </a:defRPr>
      </a:lvl2pPr>
      <a:lvl3pPr algn="l" rtl="0" eaLnBrk="0" fontAlgn="base" hangingPunct="0">
        <a:spcBef>
          <a:spcPct val="0"/>
        </a:spcBef>
        <a:spcAft>
          <a:spcPct val="0"/>
        </a:spcAft>
        <a:defRPr sz="3200" b="1">
          <a:solidFill>
            <a:srgbClr val="1C3B61"/>
          </a:solidFill>
          <a:latin typeface="Arial" pitchFamily="34" charset="0"/>
          <a:ea typeface="ヒラギノ角ゴ Pro W3" charset="0"/>
          <a:cs typeface="ヒラギノ角ゴ Pro W3" charset="0"/>
        </a:defRPr>
      </a:lvl3pPr>
      <a:lvl4pPr algn="l" rtl="0" eaLnBrk="0" fontAlgn="base" hangingPunct="0">
        <a:spcBef>
          <a:spcPct val="0"/>
        </a:spcBef>
        <a:spcAft>
          <a:spcPct val="0"/>
        </a:spcAft>
        <a:defRPr sz="3200" b="1">
          <a:solidFill>
            <a:srgbClr val="1C3B61"/>
          </a:solidFill>
          <a:latin typeface="Arial" pitchFamily="34" charset="0"/>
          <a:ea typeface="ヒラギノ角ゴ Pro W3" charset="0"/>
          <a:cs typeface="ヒラギノ角ゴ Pro W3" charset="0"/>
        </a:defRPr>
      </a:lvl4pPr>
      <a:lvl5pPr algn="l" rtl="0" eaLnBrk="0" fontAlgn="base" hangingPunct="0">
        <a:spcBef>
          <a:spcPct val="0"/>
        </a:spcBef>
        <a:spcAft>
          <a:spcPct val="0"/>
        </a:spcAft>
        <a:defRPr sz="3200" b="1">
          <a:solidFill>
            <a:srgbClr val="1C3B61"/>
          </a:solidFill>
          <a:latin typeface="Arial" pitchFamily="34" charset="0"/>
          <a:ea typeface="ヒラギノ角ゴ Pro W3" charset="0"/>
          <a:cs typeface="ヒラギノ角ゴ Pro W3" charset="0"/>
        </a:defRPr>
      </a:lvl5pPr>
      <a:lvl6pPr marL="457189" algn="ctr" rtl="0" fontAlgn="base">
        <a:spcBef>
          <a:spcPct val="0"/>
        </a:spcBef>
        <a:spcAft>
          <a:spcPct val="0"/>
        </a:spcAft>
        <a:defRPr sz="4000" b="1">
          <a:solidFill>
            <a:schemeClr val="bg1"/>
          </a:solidFill>
          <a:latin typeface="Arial" pitchFamily="34" charset="0"/>
        </a:defRPr>
      </a:lvl6pPr>
      <a:lvl7pPr marL="914377" algn="ctr" rtl="0" fontAlgn="base">
        <a:spcBef>
          <a:spcPct val="0"/>
        </a:spcBef>
        <a:spcAft>
          <a:spcPct val="0"/>
        </a:spcAft>
        <a:defRPr sz="4000" b="1">
          <a:solidFill>
            <a:schemeClr val="bg1"/>
          </a:solidFill>
          <a:latin typeface="Arial" pitchFamily="34" charset="0"/>
        </a:defRPr>
      </a:lvl7pPr>
      <a:lvl8pPr marL="1371566" algn="ctr" rtl="0" fontAlgn="base">
        <a:spcBef>
          <a:spcPct val="0"/>
        </a:spcBef>
        <a:spcAft>
          <a:spcPct val="0"/>
        </a:spcAft>
        <a:defRPr sz="4000" b="1">
          <a:solidFill>
            <a:schemeClr val="bg1"/>
          </a:solidFill>
          <a:latin typeface="Arial" pitchFamily="34" charset="0"/>
        </a:defRPr>
      </a:lvl8pPr>
      <a:lvl9pPr marL="1828754" algn="ctr" rtl="0" fontAlgn="base">
        <a:spcBef>
          <a:spcPct val="0"/>
        </a:spcBef>
        <a:spcAft>
          <a:spcPct val="0"/>
        </a:spcAft>
        <a:defRPr sz="4000" b="1">
          <a:solidFill>
            <a:schemeClr val="bg1"/>
          </a:solidFill>
          <a:latin typeface="Arial" pitchFamily="34" charset="0"/>
        </a:defRPr>
      </a:lvl9pPr>
    </p:titleStyle>
    <p:bodyStyle>
      <a:lvl1pPr marL="341313" indent="-341313" algn="l" rtl="0" eaLnBrk="0" fontAlgn="base" hangingPunct="0">
        <a:lnSpc>
          <a:spcPts val="3600"/>
        </a:lnSpc>
        <a:spcBef>
          <a:spcPct val="20000"/>
        </a:spcBef>
        <a:spcAft>
          <a:spcPct val="0"/>
        </a:spcAft>
        <a:buClr>
          <a:schemeClr val="bg1"/>
        </a:buClr>
        <a:defRPr sz="2800">
          <a:solidFill>
            <a:srgbClr val="1C3B61"/>
          </a:solidFill>
          <a:latin typeface="+mn-lt"/>
          <a:ea typeface="ヒラギノ角ゴ Pro W3" charset="0"/>
          <a:cs typeface="ヒラギノ角ゴ Pro W3" charset="0"/>
        </a:defRPr>
      </a:lvl1pPr>
      <a:lvl2pPr marL="741363" indent="-284163" algn="l" rtl="0" eaLnBrk="0" fontAlgn="base" hangingPunct="0">
        <a:spcBef>
          <a:spcPct val="20000"/>
        </a:spcBef>
        <a:spcAft>
          <a:spcPct val="0"/>
        </a:spcAft>
        <a:buClr>
          <a:schemeClr val="bg1"/>
        </a:buClr>
        <a:buSzPct val="90000"/>
        <a:buFont typeface="Times New Roman" panose="02020603050405020304" pitchFamily="18" charset="0"/>
        <a:buChar char="–"/>
        <a:defRPr sz="2400">
          <a:solidFill>
            <a:srgbClr val="1C3B61"/>
          </a:solidFill>
          <a:latin typeface="+mn-lt"/>
          <a:ea typeface="ヒラギノ角ゴ Pro W3" charset="0"/>
          <a:cs typeface="ヒラギノ角ゴ Pro W3" charset="0"/>
        </a:defRPr>
      </a:lvl2pPr>
      <a:lvl3pPr marL="1141413" indent="-227013" algn="l" rtl="0" eaLnBrk="0" fontAlgn="base" hangingPunct="0">
        <a:spcBef>
          <a:spcPct val="20000"/>
        </a:spcBef>
        <a:spcAft>
          <a:spcPct val="0"/>
        </a:spcAft>
        <a:buClr>
          <a:schemeClr val="bg1"/>
        </a:buClr>
        <a:buSzPct val="90000"/>
        <a:buChar char="•"/>
        <a:defRPr sz="2000">
          <a:solidFill>
            <a:srgbClr val="1C3B61"/>
          </a:solidFill>
          <a:latin typeface="+mn-lt"/>
          <a:ea typeface="ヒラギノ角ゴ Pro W3" charset="0"/>
          <a:cs typeface="ヒラギノ角ゴ Pro W3" charset="0"/>
        </a:defRPr>
      </a:lvl3pPr>
      <a:lvl4pPr marL="1598613" indent="-227013" algn="l" rtl="0" eaLnBrk="0" fontAlgn="base" hangingPunct="0">
        <a:spcBef>
          <a:spcPct val="20000"/>
        </a:spcBef>
        <a:spcAft>
          <a:spcPct val="0"/>
        </a:spcAft>
        <a:buClr>
          <a:schemeClr val="bg1"/>
        </a:buClr>
        <a:buSzPct val="80000"/>
        <a:buFont typeface="Times New Roman" panose="02020603050405020304" pitchFamily="18" charset="0"/>
        <a:buChar char="–"/>
        <a:defRPr>
          <a:solidFill>
            <a:srgbClr val="1C3B61"/>
          </a:solidFill>
          <a:latin typeface="+mn-lt"/>
          <a:ea typeface="ヒラギノ角ゴ Pro W3" charset="0"/>
          <a:cs typeface="ヒラギノ角ゴ Pro W3" charset="0"/>
        </a:defRPr>
      </a:lvl4pPr>
      <a:lvl5pPr marL="2055813" indent="-227013" algn="l" rtl="0" eaLnBrk="0" fontAlgn="base" hangingPunct="0">
        <a:spcBef>
          <a:spcPct val="20000"/>
        </a:spcBef>
        <a:spcAft>
          <a:spcPct val="0"/>
        </a:spcAft>
        <a:buClr>
          <a:schemeClr val="bg1"/>
        </a:buClr>
        <a:buSzPct val="70000"/>
        <a:buChar char="•"/>
        <a:defRPr>
          <a:solidFill>
            <a:srgbClr val="1C3B61"/>
          </a:solidFill>
          <a:latin typeface="+mn-lt"/>
          <a:ea typeface="ヒラギノ角ゴ Pro W3" charset="0"/>
          <a:cs typeface="ヒラギノ角ゴ Pro W3" charset="0"/>
        </a:defRPr>
      </a:lvl5pPr>
      <a:lvl6pPr marL="2514537" indent="-228594" algn="l" rtl="0" fontAlgn="base">
        <a:spcBef>
          <a:spcPct val="20000"/>
        </a:spcBef>
        <a:spcAft>
          <a:spcPct val="0"/>
        </a:spcAft>
        <a:buClr>
          <a:schemeClr val="bg1"/>
        </a:buClr>
        <a:buSzPct val="70000"/>
        <a:buChar char="•"/>
        <a:defRPr sz="2000">
          <a:solidFill>
            <a:schemeClr val="bg1"/>
          </a:solidFill>
          <a:latin typeface="+mn-lt"/>
        </a:defRPr>
      </a:lvl6pPr>
      <a:lvl7pPr marL="2971726" indent="-228594" algn="l" rtl="0" fontAlgn="base">
        <a:spcBef>
          <a:spcPct val="20000"/>
        </a:spcBef>
        <a:spcAft>
          <a:spcPct val="0"/>
        </a:spcAft>
        <a:buClr>
          <a:schemeClr val="bg1"/>
        </a:buClr>
        <a:buSzPct val="70000"/>
        <a:buChar char="•"/>
        <a:defRPr sz="2000">
          <a:solidFill>
            <a:schemeClr val="bg1"/>
          </a:solidFill>
          <a:latin typeface="+mn-lt"/>
        </a:defRPr>
      </a:lvl7pPr>
      <a:lvl8pPr marL="3428914" indent="-228594" algn="l" rtl="0" fontAlgn="base">
        <a:spcBef>
          <a:spcPct val="20000"/>
        </a:spcBef>
        <a:spcAft>
          <a:spcPct val="0"/>
        </a:spcAft>
        <a:buClr>
          <a:schemeClr val="bg1"/>
        </a:buClr>
        <a:buSzPct val="70000"/>
        <a:buChar char="•"/>
        <a:defRPr sz="2000">
          <a:solidFill>
            <a:schemeClr val="bg1"/>
          </a:solidFill>
          <a:latin typeface="+mn-lt"/>
        </a:defRPr>
      </a:lvl8pPr>
      <a:lvl9pPr marL="3886103" indent="-228594" algn="l" rtl="0" fontAlgn="base">
        <a:spcBef>
          <a:spcPct val="20000"/>
        </a:spcBef>
        <a:spcAft>
          <a:spcPct val="0"/>
        </a:spcAft>
        <a:buClr>
          <a:schemeClr val="bg1"/>
        </a:buClr>
        <a:buSzPct val="70000"/>
        <a:buChar char="•"/>
        <a:defRPr sz="2000">
          <a:solidFill>
            <a:schemeClr val="bg1"/>
          </a:solidFill>
          <a:latin typeface="+mn-lt"/>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15362" name="Rectangle 8">
            <a:extLst>
              <a:ext uri="{FF2B5EF4-FFF2-40B4-BE49-F238E27FC236}">
                <a16:creationId xmlns:a16="http://schemas.microsoft.com/office/drawing/2014/main" id="{9FFD75D3-A05A-D04A-9425-F3BC887051ED}"/>
              </a:ext>
            </a:extLst>
          </p:cNvPr>
          <p:cNvSpPr>
            <a:spLocks noGrp="1" noChangeArrowheads="1"/>
          </p:cNvSpPr>
          <p:nvPr>
            <p:ph type="title"/>
          </p:nvPr>
        </p:nvSpPr>
        <p:spPr bwMode="auto">
          <a:xfrm>
            <a:off x="611188" y="3084513"/>
            <a:ext cx="1096645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p>
            <a:pPr lvl="0"/>
            <a:r>
              <a:rPr lang="en-US" altLang="en-US"/>
              <a:t>Edit Section Break</a:t>
            </a:r>
          </a:p>
        </p:txBody>
      </p:sp>
      <p:sp>
        <p:nvSpPr>
          <p:cNvPr id="1035" name="Rectangle 11">
            <a:extLst>
              <a:ext uri="{FF2B5EF4-FFF2-40B4-BE49-F238E27FC236}">
                <a16:creationId xmlns:a16="http://schemas.microsoft.com/office/drawing/2014/main" id="{D28B0E0E-A766-DE4D-95B8-A21D8232B6CD}"/>
              </a:ext>
            </a:extLst>
          </p:cNvPr>
          <p:cNvSpPr>
            <a:spLocks noGrp="1" noChangeArrowheads="1"/>
          </p:cNvSpPr>
          <p:nvPr>
            <p:ph type="ftr" sz="quarter" idx="3"/>
          </p:nvPr>
        </p:nvSpPr>
        <p:spPr bwMode="auto">
          <a:xfrm>
            <a:off x="7859713" y="6492875"/>
            <a:ext cx="3409950" cy="228600"/>
          </a:xfrm>
          <a:prstGeom prst="rect">
            <a:avLst/>
          </a:prstGeom>
          <a:noFill/>
          <a:ln>
            <a:noFill/>
          </a:ln>
          <a:effectLst/>
          <a:extLst>
            <a:ext uri="{909E8E84-426E-40dd-AFC4-6F175D3DCCD1}"/>
            <a:ext uri="{91240B29-F687-4f45-9708-019B960494DF}"/>
            <a:ext uri="{AF507438-7753-43e0-B8FC-AC1667EBCBE1}"/>
          </a:extLst>
        </p:spPr>
        <p:txBody>
          <a:bodyPr vert="horz" wrap="square" lIns="91440" tIns="45720" rIns="0" bIns="45720" numCol="1" anchor="t" anchorCtr="0" compatLnSpc="1">
            <a:prstTxWarp prst="textNoShape">
              <a:avLst/>
            </a:prstTxWarp>
          </a:bodyPr>
          <a:lstStyle>
            <a:lvl1pPr algn="r" eaLnBrk="1" hangingPunct="1">
              <a:defRPr sz="600">
                <a:solidFill>
                  <a:srgbClr val="FFFFFF"/>
                </a:solidFill>
                <a:latin typeface="Arial" charset="0"/>
                <a:ea typeface="ヒラギノ角ゴ Pro W3" charset="-128"/>
              </a:defRPr>
            </a:lvl1pPr>
          </a:lstStyle>
          <a:p>
            <a:pPr>
              <a:defRPr/>
            </a:pPr>
            <a:r>
              <a:rPr lang="en-US" altLang="en-US"/>
              <a:t>© Fred Hutchinson Cancer Research Center </a:t>
            </a:r>
          </a:p>
        </p:txBody>
      </p:sp>
      <p:sp>
        <p:nvSpPr>
          <p:cNvPr id="1036" name="Rectangle 12">
            <a:extLst>
              <a:ext uri="{FF2B5EF4-FFF2-40B4-BE49-F238E27FC236}">
                <a16:creationId xmlns:a16="http://schemas.microsoft.com/office/drawing/2014/main" id="{5F30E137-475F-5F4B-96C8-5E2BB0D39AB0}"/>
              </a:ext>
            </a:extLst>
          </p:cNvPr>
          <p:cNvSpPr>
            <a:spLocks noGrp="1" noChangeArrowheads="1"/>
          </p:cNvSpPr>
          <p:nvPr>
            <p:ph type="sldNum" sz="quarter" idx="4"/>
          </p:nvPr>
        </p:nvSpPr>
        <p:spPr bwMode="auto">
          <a:xfrm>
            <a:off x="11201400" y="6492875"/>
            <a:ext cx="500063" cy="228600"/>
          </a:xfrm>
          <a:prstGeom prst="rect">
            <a:avLst/>
          </a:prstGeom>
          <a:noFill/>
          <a:ln>
            <a:noFill/>
          </a:ln>
          <a:effectLst/>
          <a:extLst>
            <a:ext uri="{909E8E84-426E-40dd-AFC4-6F175D3DCCD1}"/>
            <a:ext uri="{91240B29-F687-4f45-9708-019B960494DF}"/>
            <a:ext uri="{AF507438-7753-43e0-B8FC-AC1667EBCBE1}"/>
          </a:extLst>
        </p:spPr>
        <p:txBody>
          <a:bodyPr vert="horz" wrap="square" lIns="91440" tIns="45720" rIns="91440" bIns="45720" numCol="1" anchor="t" anchorCtr="0" compatLnSpc="1">
            <a:prstTxWarp prst="textNoShape">
              <a:avLst/>
            </a:prstTxWarp>
          </a:bodyPr>
          <a:lstStyle>
            <a:lvl1pPr algn="r" eaLnBrk="1" hangingPunct="1">
              <a:defRPr sz="600">
                <a:solidFill>
                  <a:srgbClr val="FFFFFF"/>
                </a:solidFill>
                <a:latin typeface="Arial" charset="0"/>
                <a:ea typeface="ヒラギノ角ゴ Pro W3" charset="-128"/>
              </a:defRPr>
            </a:lvl1pPr>
          </a:lstStyle>
          <a:p>
            <a:pPr>
              <a:defRPr/>
            </a:pPr>
            <a:fld id="{9FACF66F-4C14-3E44-95B2-932E91A8A46A}" type="slidenum">
              <a:rPr lang="en-US" altLang="en-US"/>
              <a:pPr>
                <a:defRPr/>
              </a:pPr>
              <a:t>‹#›</a:t>
            </a:fld>
            <a:endParaRPr lang="en-US" altLang="en-US"/>
          </a:p>
        </p:txBody>
      </p:sp>
      <p:pic>
        <p:nvPicPr>
          <p:cNvPr id="15365" name="Picture 2" descr="fh white 2.eps">
            <a:extLst>
              <a:ext uri="{FF2B5EF4-FFF2-40B4-BE49-F238E27FC236}">
                <a16:creationId xmlns:a16="http://schemas.microsoft.com/office/drawing/2014/main" id="{DBF1F8EB-CFCA-804C-A470-F52431E0A0A7}"/>
              </a:ext>
            </a:extLst>
          </p:cNvPr>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604838" y="6416675"/>
            <a:ext cx="1236662"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385" r:id="rId1"/>
    <p:sldLayoutId id="2147484396" r:id="rId2"/>
  </p:sldLayoutIdLst>
  <p:hf hdr="0" dt="0"/>
  <p:txStyles>
    <p:titleStyle>
      <a:lvl1pPr algn="l" rtl="0" eaLnBrk="0" fontAlgn="base" hangingPunct="0">
        <a:spcBef>
          <a:spcPct val="0"/>
        </a:spcBef>
        <a:spcAft>
          <a:spcPct val="0"/>
        </a:spcAft>
        <a:defRPr sz="6000" b="1">
          <a:solidFill>
            <a:srgbClr val="FFFFFF"/>
          </a:solidFill>
          <a:latin typeface="+mj-lt"/>
          <a:ea typeface="ヒラギノ角ゴ Pro W3" charset="0"/>
          <a:cs typeface="ヒラギノ角ゴ Pro W3" charset="0"/>
        </a:defRPr>
      </a:lvl1pPr>
      <a:lvl2pPr algn="l" rtl="0" eaLnBrk="0" fontAlgn="base" hangingPunct="0">
        <a:spcBef>
          <a:spcPct val="0"/>
        </a:spcBef>
        <a:spcAft>
          <a:spcPct val="0"/>
        </a:spcAft>
        <a:defRPr sz="6000" b="1">
          <a:solidFill>
            <a:srgbClr val="FFFFFF"/>
          </a:solidFill>
          <a:latin typeface="Arial" pitchFamily="34" charset="0"/>
          <a:ea typeface="ヒラギノ角ゴ Pro W3" charset="0"/>
          <a:cs typeface="ヒラギノ角ゴ Pro W3" charset="0"/>
        </a:defRPr>
      </a:lvl2pPr>
      <a:lvl3pPr algn="l" rtl="0" eaLnBrk="0" fontAlgn="base" hangingPunct="0">
        <a:spcBef>
          <a:spcPct val="0"/>
        </a:spcBef>
        <a:spcAft>
          <a:spcPct val="0"/>
        </a:spcAft>
        <a:defRPr sz="6000" b="1">
          <a:solidFill>
            <a:srgbClr val="FFFFFF"/>
          </a:solidFill>
          <a:latin typeface="Arial" pitchFamily="34" charset="0"/>
          <a:ea typeface="ヒラギノ角ゴ Pro W3" charset="0"/>
          <a:cs typeface="ヒラギノ角ゴ Pro W3" charset="0"/>
        </a:defRPr>
      </a:lvl3pPr>
      <a:lvl4pPr algn="l" rtl="0" eaLnBrk="0" fontAlgn="base" hangingPunct="0">
        <a:spcBef>
          <a:spcPct val="0"/>
        </a:spcBef>
        <a:spcAft>
          <a:spcPct val="0"/>
        </a:spcAft>
        <a:defRPr sz="6000" b="1">
          <a:solidFill>
            <a:srgbClr val="FFFFFF"/>
          </a:solidFill>
          <a:latin typeface="Arial" pitchFamily="34" charset="0"/>
          <a:ea typeface="ヒラギノ角ゴ Pro W3" charset="0"/>
          <a:cs typeface="ヒラギノ角ゴ Pro W3" charset="0"/>
        </a:defRPr>
      </a:lvl4pPr>
      <a:lvl5pPr algn="l" rtl="0" eaLnBrk="0" fontAlgn="base" hangingPunct="0">
        <a:spcBef>
          <a:spcPct val="0"/>
        </a:spcBef>
        <a:spcAft>
          <a:spcPct val="0"/>
        </a:spcAft>
        <a:defRPr sz="6000" b="1">
          <a:solidFill>
            <a:srgbClr val="FFFFFF"/>
          </a:solidFill>
          <a:latin typeface="Arial" pitchFamily="34" charset="0"/>
          <a:ea typeface="ヒラギノ角ゴ Pro W3" charset="0"/>
          <a:cs typeface="ヒラギノ角ゴ Pro W3" charset="0"/>
        </a:defRPr>
      </a:lvl5pPr>
      <a:lvl6pPr marL="457189" algn="ctr" rtl="0" fontAlgn="base">
        <a:spcBef>
          <a:spcPct val="0"/>
        </a:spcBef>
        <a:spcAft>
          <a:spcPct val="0"/>
        </a:spcAft>
        <a:defRPr sz="4000" b="1">
          <a:solidFill>
            <a:schemeClr val="bg1"/>
          </a:solidFill>
          <a:latin typeface="Arial" pitchFamily="34" charset="0"/>
        </a:defRPr>
      </a:lvl6pPr>
      <a:lvl7pPr marL="914377" algn="ctr" rtl="0" fontAlgn="base">
        <a:spcBef>
          <a:spcPct val="0"/>
        </a:spcBef>
        <a:spcAft>
          <a:spcPct val="0"/>
        </a:spcAft>
        <a:defRPr sz="4000" b="1">
          <a:solidFill>
            <a:schemeClr val="bg1"/>
          </a:solidFill>
          <a:latin typeface="Arial" pitchFamily="34" charset="0"/>
        </a:defRPr>
      </a:lvl7pPr>
      <a:lvl8pPr marL="1371566" algn="ctr" rtl="0" fontAlgn="base">
        <a:spcBef>
          <a:spcPct val="0"/>
        </a:spcBef>
        <a:spcAft>
          <a:spcPct val="0"/>
        </a:spcAft>
        <a:defRPr sz="4000" b="1">
          <a:solidFill>
            <a:schemeClr val="bg1"/>
          </a:solidFill>
          <a:latin typeface="Arial" pitchFamily="34" charset="0"/>
        </a:defRPr>
      </a:lvl8pPr>
      <a:lvl9pPr marL="1828754" algn="ctr" rtl="0" fontAlgn="base">
        <a:spcBef>
          <a:spcPct val="0"/>
        </a:spcBef>
        <a:spcAft>
          <a:spcPct val="0"/>
        </a:spcAft>
        <a:defRPr sz="4000" b="1">
          <a:solidFill>
            <a:schemeClr val="bg1"/>
          </a:solidFill>
          <a:latin typeface="Arial" pitchFamily="34" charset="0"/>
        </a:defRPr>
      </a:lvl9pPr>
    </p:titleStyle>
    <p:bodyStyle>
      <a:lvl1pPr marL="341313" indent="-341313" algn="l" rtl="0" eaLnBrk="0" fontAlgn="base" hangingPunct="0">
        <a:spcBef>
          <a:spcPct val="20000"/>
        </a:spcBef>
        <a:spcAft>
          <a:spcPct val="0"/>
        </a:spcAft>
        <a:buClr>
          <a:schemeClr val="bg1"/>
        </a:buClr>
        <a:defRPr sz="2800">
          <a:solidFill>
            <a:schemeClr val="tx1"/>
          </a:solidFill>
          <a:latin typeface="+mn-lt"/>
          <a:ea typeface="ヒラギノ角ゴ Pro W3" charset="0"/>
          <a:cs typeface="ヒラギノ角ゴ Pro W3" charset="0"/>
        </a:defRPr>
      </a:lvl1pPr>
      <a:lvl2pPr marL="741363" indent="-284163" algn="l" rtl="0" eaLnBrk="0" fontAlgn="base" hangingPunct="0">
        <a:spcBef>
          <a:spcPct val="20000"/>
        </a:spcBef>
        <a:spcAft>
          <a:spcPct val="0"/>
        </a:spcAft>
        <a:buClr>
          <a:schemeClr val="bg1"/>
        </a:buClr>
        <a:buSzPct val="90000"/>
        <a:buFont typeface="Times New Roman" panose="02020603050405020304" pitchFamily="18" charset="0"/>
        <a:buChar char="–"/>
        <a:defRPr sz="2400">
          <a:solidFill>
            <a:schemeClr val="tx1"/>
          </a:solidFill>
          <a:latin typeface="+mn-lt"/>
          <a:ea typeface="ヒラギノ角ゴ Pro W3" charset="0"/>
          <a:cs typeface="ヒラギノ角ゴ Pro W3" charset="0"/>
        </a:defRPr>
      </a:lvl2pPr>
      <a:lvl3pPr marL="1141413" indent="-227013" algn="l" rtl="0" eaLnBrk="0" fontAlgn="base" hangingPunct="0">
        <a:spcBef>
          <a:spcPct val="20000"/>
        </a:spcBef>
        <a:spcAft>
          <a:spcPct val="0"/>
        </a:spcAft>
        <a:buClr>
          <a:schemeClr val="bg1"/>
        </a:buClr>
        <a:buSzPct val="90000"/>
        <a:buChar char="•"/>
        <a:defRPr sz="2000">
          <a:solidFill>
            <a:schemeClr val="tx1"/>
          </a:solidFill>
          <a:latin typeface="+mn-lt"/>
          <a:ea typeface="ヒラギノ角ゴ Pro W3" charset="0"/>
          <a:cs typeface="ヒラギノ角ゴ Pro W3" charset="0"/>
        </a:defRPr>
      </a:lvl3pPr>
      <a:lvl4pPr marL="1598613" indent="-227013" algn="l" rtl="0" eaLnBrk="0" fontAlgn="base" hangingPunct="0">
        <a:spcBef>
          <a:spcPct val="20000"/>
        </a:spcBef>
        <a:spcAft>
          <a:spcPct val="0"/>
        </a:spcAft>
        <a:buClr>
          <a:schemeClr val="bg1"/>
        </a:buClr>
        <a:buSzPct val="80000"/>
        <a:buFont typeface="Times New Roman" panose="02020603050405020304" pitchFamily="18" charset="0"/>
        <a:buChar char="–"/>
        <a:defRPr>
          <a:solidFill>
            <a:schemeClr val="tx1"/>
          </a:solidFill>
          <a:latin typeface="+mn-lt"/>
          <a:ea typeface="ヒラギノ角ゴ Pro W3" charset="0"/>
          <a:cs typeface="ヒラギノ角ゴ Pro W3" charset="0"/>
        </a:defRPr>
      </a:lvl4pPr>
      <a:lvl5pPr marL="2055813" indent="-227013" algn="l" rtl="0" eaLnBrk="0" fontAlgn="base" hangingPunct="0">
        <a:spcBef>
          <a:spcPct val="20000"/>
        </a:spcBef>
        <a:spcAft>
          <a:spcPct val="0"/>
        </a:spcAft>
        <a:buClr>
          <a:schemeClr val="bg1"/>
        </a:buClr>
        <a:buSzPct val="70000"/>
        <a:buChar char="•"/>
        <a:defRPr>
          <a:solidFill>
            <a:schemeClr val="tx1"/>
          </a:solidFill>
          <a:latin typeface="+mn-lt"/>
          <a:ea typeface="ヒラギノ角ゴ Pro W3" charset="0"/>
          <a:cs typeface="ヒラギノ角ゴ Pro W3" charset="0"/>
        </a:defRPr>
      </a:lvl5pPr>
      <a:lvl6pPr marL="2514537" indent="-228594" algn="l" rtl="0" fontAlgn="base">
        <a:spcBef>
          <a:spcPct val="20000"/>
        </a:spcBef>
        <a:spcAft>
          <a:spcPct val="0"/>
        </a:spcAft>
        <a:buClr>
          <a:schemeClr val="bg1"/>
        </a:buClr>
        <a:buSzPct val="70000"/>
        <a:buChar char="•"/>
        <a:defRPr sz="2000">
          <a:solidFill>
            <a:schemeClr val="bg1"/>
          </a:solidFill>
          <a:latin typeface="+mn-lt"/>
        </a:defRPr>
      </a:lvl6pPr>
      <a:lvl7pPr marL="2971726" indent="-228594" algn="l" rtl="0" fontAlgn="base">
        <a:spcBef>
          <a:spcPct val="20000"/>
        </a:spcBef>
        <a:spcAft>
          <a:spcPct val="0"/>
        </a:spcAft>
        <a:buClr>
          <a:schemeClr val="bg1"/>
        </a:buClr>
        <a:buSzPct val="70000"/>
        <a:buChar char="•"/>
        <a:defRPr sz="2000">
          <a:solidFill>
            <a:schemeClr val="bg1"/>
          </a:solidFill>
          <a:latin typeface="+mn-lt"/>
        </a:defRPr>
      </a:lvl7pPr>
      <a:lvl8pPr marL="3428914" indent="-228594" algn="l" rtl="0" fontAlgn="base">
        <a:spcBef>
          <a:spcPct val="20000"/>
        </a:spcBef>
        <a:spcAft>
          <a:spcPct val="0"/>
        </a:spcAft>
        <a:buClr>
          <a:schemeClr val="bg1"/>
        </a:buClr>
        <a:buSzPct val="70000"/>
        <a:buChar char="•"/>
        <a:defRPr sz="2000">
          <a:solidFill>
            <a:schemeClr val="bg1"/>
          </a:solidFill>
          <a:latin typeface="+mn-lt"/>
        </a:defRPr>
      </a:lvl8pPr>
      <a:lvl9pPr marL="3886103" indent="-228594" algn="l" rtl="0" fontAlgn="base">
        <a:spcBef>
          <a:spcPct val="20000"/>
        </a:spcBef>
        <a:spcAft>
          <a:spcPct val="0"/>
        </a:spcAft>
        <a:buClr>
          <a:schemeClr val="bg1"/>
        </a:buClr>
        <a:buSzPct val="70000"/>
        <a:buChar char="•"/>
        <a:defRPr sz="2000">
          <a:solidFill>
            <a:schemeClr val="bg1"/>
          </a:solidFill>
          <a:latin typeface="+mn-lt"/>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drjgauthier/spliny/blob/master/app.R" TargetMode="External"/><Relationship Id="rId7" Type="http://schemas.openxmlformats.org/officeDocument/2006/relationships/image" Target="../media/image18.png"/><Relationship Id="rId2" Type="http://schemas.openxmlformats.org/officeDocument/2006/relationships/hyperlink" Target="https://drjgauthier.shinyapps.io/spliny/" TargetMode="External"/><Relationship Id="rId1" Type="http://schemas.openxmlformats.org/officeDocument/2006/relationships/slideLayout" Target="../slideLayouts/slideLayout7.xml"/><Relationship Id="rId6" Type="http://schemas.openxmlformats.org/officeDocument/2006/relationships/image" Target="../media/image17.tiff"/><Relationship Id="rId5" Type="http://schemas.openxmlformats.org/officeDocument/2006/relationships/image" Target="../media/image16.png"/><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9.emf"/></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4.gif"/><Relationship Id="rId5" Type="http://schemas.openxmlformats.org/officeDocument/2006/relationships/image" Target="../media/image11.png"/><Relationship Id="rId4" Type="http://schemas.openxmlformats.org/officeDocument/2006/relationships/image" Target="../media/image13.g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Text Placeholder 3">
            <a:extLst>
              <a:ext uri="{FF2B5EF4-FFF2-40B4-BE49-F238E27FC236}">
                <a16:creationId xmlns:a16="http://schemas.microsoft.com/office/drawing/2014/main" id="{38121223-4705-6A43-B9AF-344BF20930D5}"/>
              </a:ext>
            </a:extLst>
          </p:cNvPr>
          <p:cNvSpPr>
            <a:spLocks noGrp="1" noChangeArrowheads="1"/>
          </p:cNvSpPr>
          <p:nvPr>
            <p:ph type="body" sz="quarter" idx="10"/>
          </p:nvPr>
        </p:nvSpPr>
        <p:spPr>
          <a:xfrm>
            <a:off x="1" y="2322395"/>
            <a:ext cx="12192000" cy="2752525"/>
          </a:xfrm>
        </p:spPr>
        <p:txBody>
          <a:bodyPr/>
          <a:lstStyle/>
          <a:p>
            <a:pPr algn="ctr"/>
            <a:r>
              <a:rPr lang="en-US" sz="3600" dirty="0" err="1">
                <a:latin typeface="+mj-lt"/>
              </a:rPr>
              <a:t>Spliny</a:t>
            </a:r>
            <a:r>
              <a:rPr lang="en-US" sz="3600" dirty="0">
                <a:latin typeface="+mj-lt"/>
              </a:rPr>
              <a:t>: a Shiny app to model non-linear relationships</a:t>
            </a:r>
          </a:p>
          <a:p>
            <a:pPr algn="ctr"/>
            <a:r>
              <a:rPr lang="en-US" sz="3600" dirty="0">
                <a:latin typeface="+mj-lt"/>
              </a:rPr>
              <a:t>using restricted cubic splines</a:t>
            </a:r>
          </a:p>
          <a:p>
            <a:pPr algn="ctr"/>
            <a:r>
              <a:rPr lang="en-US" sz="2000" b="0" dirty="0"/>
              <a:t>Jordan Gauthier</a:t>
            </a:r>
            <a:r>
              <a:rPr lang="en-US" sz="2000" b="0" baseline="30000" dirty="0"/>
              <a:t> </a:t>
            </a:r>
            <a:r>
              <a:rPr lang="en-US" sz="2000" b="0" dirty="0"/>
              <a:t>, MD, MSc</a:t>
            </a:r>
          </a:p>
          <a:p>
            <a:pPr algn="ctr"/>
            <a:r>
              <a:rPr lang="en-US" sz="2000" b="0" dirty="0"/>
              <a:t>Assistant Member, Clinical Research Division, </a:t>
            </a:r>
          </a:p>
          <a:p>
            <a:pPr algn="ctr"/>
            <a:r>
              <a:rPr lang="en-US" sz="2000" b="0" dirty="0"/>
              <a:t>Fred Hutchinson Cancer Research Center</a:t>
            </a:r>
          </a:p>
          <a:p>
            <a:pPr algn="ctr"/>
            <a:r>
              <a:rPr lang="en-US" sz="2000" b="0" dirty="0"/>
              <a:t>Assistant Professor, Department of Medicine, University of Washington</a:t>
            </a:r>
          </a:p>
        </p:txBody>
      </p:sp>
      <p:sp>
        <p:nvSpPr>
          <p:cNvPr id="2" name="TextBox 1">
            <a:extLst>
              <a:ext uri="{FF2B5EF4-FFF2-40B4-BE49-F238E27FC236}">
                <a16:creationId xmlns:a16="http://schemas.microsoft.com/office/drawing/2014/main" id="{8D2AD545-8925-614D-9DFC-84A53CD8B783}"/>
              </a:ext>
            </a:extLst>
          </p:cNvPr>
          <p:cNvSpPr txBox="1"/>
          <p:nvPr/>
        </p:nvSpPr>
        <p:spPr>
          <a:xfrm>
            <a:off x="3597442" y="5618747"/>
            <a:ext cx="5257800" cy="830997"/>
          </a:xfrm>
          <a:prstGeom prst="rect">
            <a:avLst/>
          </a:prstGeom>
          <a:noFill/>
        </p:spPr>
        <p:txBody>
          <a:bodyPr wrap="square" rtlCol="0">
            <a:spAutoFit/>
          </a:bodyPr>
          <a:lstStyle/>
          <a:p>
            <a:pPr algn="ctr"/>
            <a:r>
              <a:rPr lang="en-US" dirty="0">
                <a:solidFill>
                  <a:schemeClr val="accent6"/>
                </a:solidFill>
                <a:latin typeface="Arial" panose="020B0604020202020204" pitchFamily="34" charset="0"/>
                <a:cs typeface="Arial" panose="020B0604020202020204" pitchFamily="34" charset="0"/>
              </a:rPr>
              <a:t>R/Medicine 2019</a:t>
            </a:r>
          </a:p>
          <a:p>
            <a:pPr algn="ctr"/>
            <a:r>
              <a:rPr lang="en-US" dirty="0">
                <a:solidFill>
                  <a:schemeClr val="accent6"/>
                </a:solidFill>
                <a:latin typeface="Arial" panose="020B0604020202020204" pitchFamily="34" charset="0"/>
                <a:cs typeface="Arial" panose="020B0604020202020204" pitchFamily="34" charset="0"/>
              </a:rPr>
              <a:t>Boston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8CBFA0-F38C-6548-9B75-A1EAA20EEDF9}"/>
              </a:ext>
            </a:extLst>
          </p:cNvPr>
          <p:cNvSpPr>
            <a:spLocks noGrp="1"/>
          </p:cNvSpPr>
          <p:nvPr>
            <p:ph type="title"/>
          </p:nvPr>
        </p:nvSpPr>
        <p:spPr/>
        <p:txBody>
          <a:bodyPr/>
          <a:lstStyle/>
          <a:p>
            <a:r>
              <a:rPr lang="en-US" dirty="0" err="1"/>
              <a:t>Spliny</a:t>
            </a:r>
            <a:r>
              <a:rPr lang="en-US" dirty="0"/>
              <a:t> - summary</a:t>
            </a:r>
          </a:p>
        </p:txBody>
      </p:sp>
      <p:sp>
        <p:nvSpPr>
          <p:cNvPr id="3" name="Text Placeholder 2">
            <a:extLst>
              <a:ext uri="{FF2B5EF4-FFF2-40B4-BE49-F238E27FC236}">
                <a16:creationId xmlns:a16="http://schemas.microsoft.com/office/drawing/2014/main" id="{2A962BB0-7D3F-3246-A15B-534AE28CBBE5}"/>
              </a:ext>
            </a:extLst>
          </p:cNvPr>
          <p:cNvSpPr>
            <a:spLocks noGrp="1"/>
          </p:cNvSpPr>
          <p:nvPr>
            <p:ph type="body" sz="quarter" idx="12"/>
          </p:nvPr>
        </p:nvSpPr>
        <p:spPr>
          <a:xfrm>
            <a:off x="611721" y="1261871"/>
            <a:ext cx="10970679" cy="2756675"/>
          </a:xfrm>
        </p:spPr>
        <p:txBody>
          <a:bodyPr/>
          <a:lstStyle/>
          <a:p>
            <a:pPr marL="457200" indent="-457200">
              <a:buFont typeface="Arial" panose="020B0604020202020204" pitchFamily="34" charset="0"/>
              <a:buChar char="•"/>
            </a:pPr>
            <a:r>
              <a:rPr lang="en-US" dirty="0"/>
              <a:t>Visualize and interact with various non-linear relationship shapes</a:t>
            </a:r>
          </a:p>
          <a:p>
            <a:pPr marL="457200" indent="-457200">
              <a:buFont typeface="Arial" panose="020B0604020202020204" pitchFamily="34" charset="0"/>
              <a:buChar char="•"/>
            </a:pPr>
            <a:r>
              <a:rPr lang="en-US" dirty="0"/>
              <a:t>Visualize the advantages of modeling non-linear relationships</a:t>
            </a:r>
          </a:p>
          <a:p>
            <a:pPr marL="457200" indent="-457200">
              <a:buFont typeface="Arial" panose="020B0604020202020204" pitchFamily="34" charset="0"/>
              <a:buChar char="•"/>
            </a:pPr>
            <a:r>
              <a:rPr lang="en-US" dirty="0"/>
              <a:t>Visualize overfitting</a:t>
            </a:r>
          </a:p>
          <a:p>
            <a:pPr marL="457200" indent="-457200">
              <a:buFont typeface="Arial" panose="020B0604020202020204" pitchFamily="34" charset="0"/>
              <a:buChar char="•"/>
            </a:pPr>
            <a:r>
              <a:rPr lang="en-US" dirty="0"/>
              <a:t>Popularize the use of restricted cubic splines for biomedical research</a:t>
            </a:r>
          </a:p>
        </p:txBody>
      </p:sp>
    </p:spTree>
    <p:extLst>
      <p:ext uri="{BB962C8B-B14F-4D97-AF65-F5344CB8AC3E}">
        <p14:creationId xmlns:p14="http://schemas.microsoft.com/office/powerpoint/2010/main" val="4056327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1282FC-9A70-094F-A758-27E9BA78C5A7}"/>
              </a:ext>
            </a:extLst>
          </p:cNvPr>
          <p:cNvSpPr>
            <a:spLocks noGrp="1"/>
          </p:cNvSpPr>
          <p:nvPr>
            <p:ph type="title"/>
          </p:nvPr>
        </p:nvSpPr>
        <p:spPr/>
        <p:txBody>
          <a:bodyPr/>
          <a:lstStyle/>
          <a:p>
            <a:r>
              <a:rPr lang="en-US" dirty="0"/>
              <a:t>Links</a:t>
            </a:r>
          </a:p>
        </p:txBody>
      </p:sp>
      <p:sp>
        <p:nvSpPr>
          <p:cNvPr id="3" name="Text Placeholder 2">
            <a:extLst>
              <a:ext uri="{FF2B5EF4-FFF2-40B4-BE49-F238E27FC236}">
                <a16:creationId xmlns:a16="http://schemas.microsoft.com/office/drawing/2014/main" id="{4132FC6B-B50F-5C4C-B378-DD8D32832A09}"/>
              </a:ext>
            </a:extLst>
          </p:cNvPr>
          <p:cNvSpPr>
            <a:spLocks noGrp="1"/>
          </p:cNvSpPr>
          <p:nvPr>
            <p:ph type="body" sz="quarter" idx="12"/>
          </p:nvPr>
        </p:nvSpPr>
        <p:spPr>
          <a:xfrm>
            <a:off x="611721" y="1261872"/>
            <a:ext cx="10970679" cy="1236779"/>
          </a:xfrm>
        </p:spPr>
        <p:txBody>
          <a:bodyPr/>
          <a:lstStyle/>
          <a:p>
            <a:r>
              <a:rPr lang="en-US" dirty="0">
                <a:hlinkClick r:id="rId2"/>
              </a:rPr>
              <a:t>https://drjgauthier.shinyapps.io/spliny/</a:t>
            </a:r>
            <a:endParaRPr lang="en-US" dirty="0"/>
          </a:p>
          <a:p>
            <a:r>
              <a:rPr lang="en-US" dirty="0">
                <a:hlinkClick r:id="rId3"/>
              </a:rPr>
              <a:t>https://github.com/drjgauthier/spliny/blob/master/app.R</a:t>
            </a:r>
            <a:endParaRPr lang="en-US" dirty="0"/>
          </a:p>
          <a:p>
            <a:endParaRPr lang="en-US" dirty="0"/>
          </a:p>
          <a:p>
            <a:endParaRPr lang="en-US" dirty="0"/>
          </a:p>
        </p:txBody>
      </p:sp>
      <p:sp>
        <p:nvSpPr>
          <p:cNvPr id="4" name="TextBox 3">
            <a:extLst>
              <a:ext uri="{FF2B5EF4-FFF2-40B4-BE49-F238E27FC236}">
                <a16:creationId xmlns:a16="http://schemas.microsoft.com/office/drawing/2014/main" id="{B7AFC3A6-3FDB-574F-BF2D-B159B0806633}"/>
              </a:ext>
            </a:extLst>
          </p:cNvPr>
          <p:cNvSpPr txBox="1"/>
          <p:nvPr/>
        </p:nvSpPr>
        <p:spPr>
          <a:xfrm>
            <a:off x="520996" y="3964833"/>
            <a:ext cx="4593264" cy="2000548"/>
          </a:xfrm>
          <a:prstGeom prst="rect">
            <a:avLst/>
          </a:prstGeom>
          <a:noFill/>
        </p:spPr>
        <p:txBody>
          <a:bodyPr wrap="square" rtlCol="0">
            <a:spAutoFit/>
          </a:bodyPr>
          <a:lstStyle/>
          <a:p>
            <a:r>
              <a:rPr lang="en-US" sz="3200" b="1" dirty="0">
                <a:latin typeface="Arial" panose="020B0604020202020204" pitchFamily="34" charset="0"/>
                <a:cs typeface="Arial" panose="020B0604020202020204" pitchFamily="34" charset="0"/>
              </a:rPr>
              <a:t>Acknowledgements</a:t>
            </a:r>
          </a:p>
          <a:p>
            <a:endParaRPr lang="en-US" sz="3200" b="1"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Ted </a:t>
            </a:r>
            <a:r>
              <a:rPr lang="en-US" sz="2000" b="1" dirty="0" err="1">
                <a:latin typeface="Arial" panose="020B0604020202020204" pitchFamily="34" charset="0"/>
                <a:cs typeface="Arial" panose="020B0604020202020204" pitchFamily="34" charset="0"/>
              </a:rPr>
              <a:t>Gooley</a:t>
            </a:r>
            <a:endParaRPr lang="en-US" sz="2000" b="1" dirty="0">
              <a:latin typeface="Arial" panose="020B0604020202020204" pitchFamily="34" charset="0"/>
              <a:cs typeface="Arial" panose="020B0604020202020204" pitchFamily="34" charset="0"/>
            </a:endParaRPr>
          </a:p>
          <a:p>
            <a:r>
              <a:rPr lang="en-US" sz="2000" dirty="0">
                <a:latin typeface="Arial" panose="020B0604020202020204" pitchFamily="34" charset="0"/>
                <a:cs typeface="Arial" panose="020B0604020202020204" pitchFamily="34" charset="0"/>
              </a:rPr>
              <a:t>Vicky Wu</a:t>
            </a:r>
          </a:p>
          <a:p>
            <a:r>
              <a:rPr lang="en-US" sz="2000" dirty="0">
                <a:latin typeface="Arial" panose="020B0604020202020204" pitchFamily="34" charset="0"/>
                <a:cs typeface="Arial" panose="020B0604020202020204" pitchFamily="34" charset="0"/>
              </a:rPr>
              <a:t>Frank Harrell</a:t>
            </a:r>
          </a:p>
        </p:txBody>
      </p:sp>
      <p:pic>
        <p:nvPicPr>
          <p:cNvPr id="5" name="Picture 4">
            <a:extLst>
              <a:ext uri="{FF2B5EF4-FFF2-40B4-BE49-F238E27FC236}">
                <a16:creationId xmlns:a16="http://schemas.microsoft.com/office/drawing/2014/main" id="{75229ACC-8188-0F44-9579-259EE866CD47}"/>
              </a:ext>
            </a:extLst>
          </p:cNvPr>
          <p:cNvPicPr>
            <a:picLocks noChangeAspect="1"/>
          </p:cNvPicPr>
          <p:nvPr/>
        </p:nvPicPr>
        <p:blipFill>
          <a:blip r:embed="rId4"/>
          <a:stretch>
            <a:fillRect/>
          </a:stretch>
        </p:blipFill>
        <p:spPr>
          <a:xfrm>
            <a:off x="4189228" y="4867924"/>
            <a:ext cx="1169581" cy="906263"/>
          </a:xfrm>
          <a:prstGeom prst="rect">
            <a:avLst/>
          </a:prstGeom>
        </p:spPr>
      </p:pic>
      <p:pic>
        <p:nvPicPr>
          <p:cNvPr id="6" name="Picture 5">
            <a:extLst>
              <a:ext uri="{FF2B5EF4-FFF2-40B4-BE49-F238E27FC236}">
                <a16:creationId xmlns:a16="http://schemas.microsoft.com/office/drawing/2014/main" id="{42107539-FC30-0C44-A815-E07B3375ABCB}"/>
              </a:ext>
            </a:extLst>
          </p:cNvPr>
          <p:cNvPicPr>
            <a:picLocks noChangeAspect="1"/>
          </p:cNvPicPr>
          <p:nvPr/>
        </p:nvPicPr>
        <p:blipFill>
          <a:blip r:embed="rId5"/>
          <a:stretch>
            <a:fillRect/>
          </a:stretch>
        </p:blipFill>
        <p:spPr>
          <a:xfrm>
            <a:off x="6004865" y="5027646"/>
            <a:ext cx="1459446" cy="510806"/>
          </a:xfrm>
          <a:prstGeom prst="rect">
            <a:avLst/>
          </a:prstGeom>
        </p:spPr>
      </p:pic>
      <p:pic>
        <p:nvPicPr>
          <p:cNvPr id="8" name="Picture 7">
            <a:extLst>
              <a:ext uri="{FF2B5EF4-FFF2-40B4-BE49-F238E27FC236}">
                <a16:creationId xmlns:a16="http://schemas.microsoft.com/office/drawing/2014/main" id="{EA43996A-EE16-6F4C-A405-606FE0B113B6}"/>
              </a:ext>
            </a:extLst>
          </p:cNvPr>
          <p:cNvPicPr>
            <a:picLocks noChangeAspect="1"/>
          </p:cNvPicPr>
          <p:nvPr/>
        </p:nvPicPr>
        <p:blipFill rotWithShape="1">
          <a:blip r:embed="rId6"/>
          <a:srcRect l="27511" t="30445" r="27011" b="30155"/>
          <a:stretch/>
        </p:blipFill>
        <p:spPr>
          <a:xfrm>
            <a:off x="7740503" y="4607543"/>
            <a:ext cx="1169581" cy="1351011"/>
          </a:xfrm>
          <a:prstGeom prst="rect">
            <a:avLst/>
          </a:prstGeom>
        </p:spPr>
      </p:pic>
      <p:pic>
        <p:nvPicPr>
          <p:cNvPr id="7" name="Picture 6">
            <a:extLst>
              <a:ext uri="{FF2B5EF4-FFF2-40B4-BE49-F238E27FC236}">
                <a16:creationId xmlns:a16="http://schemas.microsoft.com/office/drawing/2014/main" id="{29443757-5044-4F4B-BB33-C5B2AFAE0F23}"/>
              </a:ext>
            </a:extLst>
          </p:cNvPr>
          <p:cNvPicPr>
            <a:picLocks noChangeAspect="1"/>
          </p:cNvPicPr>
          <p:nvPr/>
        </p:nvPicPr>
        <p:blipFill>
          <a:blip r:embed="rId7"/>
          <a:stretch>
            <a:fillRect/>
          </a:stretch>
        </p:blipFill>
        <p:spPr>
          <a:xfrm>
            <a:off x="609600" y="2498652"/>
            <a:ext cx="485060" cy="394516"/>
          </a:xfrm>
          <a:prstGeom prst="rect">
            <a:avLst/>
          </a:prstGeom>
        </p:spPr>
      </p:pic>
      <p:sp>
        <p:nvSpPr>
          <p:cNvPr id="10" name="TextBox 9">
            <a:extLst>
              <a:ext uri="{FF2B5EF4-FFF2-40B4-BE49-F238E27FC236}">
                <a16:creationId xmlns:a16="http://schemas.microsoft.com/office/drawing/2014/main" id="{A40D589E-91FD-6F43-9526-94684D7FF5DF}"/>
              </a:ext>
            </a:extLst>
          </p:cNvPr>
          <p:cNvSpPr txBox="1"/>
          <p:nvPr/>
        </p:nvSpPr>
        <p:spPr>
          <a:xfrm>
            <a:off x="1082628" y="2431798"/>
            <a:ext cx="2141621" cy="461665"/>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a:t>
            </a:r>
            <a:r>
              <a:rPr lang="en-US" dirty="0" err="1">
                <a:latin typeface="Arial" panose="020B0604020202020204" pitchFamily="34" charset="0"/>
                <a:cs typeface="Arial" panose="020B0604020202020204" pitchFamily="34" charset="0"/>
              </a:rPr>
              <a:t>drjgauthier</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207727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57EF4-0BFF-B141-BE56-97ADED99DE9A}"/>
              </a:ext>
            </a:extLst>
          </p:cNvPr>
          <p:cNvSpPr>
            <a:spLocks noGrp="1"/>
          </p:cNvSpPr>
          <p:nvPr>
            <p:ph type="title"/>
          </p:nvPr>
        </p:nvSpPr>
        <p:spPr>
          <a:xfrm>
            <a:off x="611188" y="249576"/>
            <a:ext cx="10966450" cy="685800"/>
          </a:xfrm>
        </p:spPr>
        <p:txBody>
          <a:bodyPr/>
          <a:lstStyle/>
          <a:p>
            <a:r>
              <a:rPr lang="en-US" sz="2800" dirty="0"/>
              <a:t>How to better explore the relationship and predictive ability of a continuous variable and an outcome?</a:t>
            </a:r>
          </a:p>
        </p:txBody>
      </p:sp>
      <p:sp>
        <p:nvSpPr>
          <p:cNvPr id="4" name="Rectangle 3">
            <a:extLst>
              <a:ext uri="{FF2B5EF4-FFF2-40B4-BE49-F238E27FC236}">
                <a16:creationId xmlns:a16="http://schemas.microsoft.com/office/drawing/2014/main" id="{EE11E4C9-85D6-F24E-B962-38340912E834}"/>
              </a:ext>
            </a:extLst>
          </p:cNvPr>
          <p:cNvSpPr/>
          <p:nvPr/>
        </p:nvSpPr>
        <p:spPr>
          <a:xfrm>
            <a:off x="2990028" y="2596589"/>
            <a:ext cx="6184706" cy="461665"/>
          </a:xfrm>
          <a:prstGeom prst="rect">
            <a:avLst/>
          </a:prstGeom>
        </p:spPr>
        <p:txBody>
          <a:bodyPr wrap="none">
            <a:spAutoFit/>
          </a:bodyPr>
          <a:lstStyle/>
          <a:p>
            <a:r>
              <a:rPr lang="en-GB" i="1" dirty="0">
                <a:latin typeface="Arial" panose="020B0604020202020204" pitchFamily="34" charset="0"/>
                <a:ea typeface="Yu Mincho" panose="02020400000000000000" pitchFamily="18" charset="-128"/>
              </a:rPr>
              <a:t>“all models are wrong, but some are useful”</a:t>
            </a:r>
            <a:r>
              <a:rPr lang="en-US" i="1" dirty="0"/>
              <a:t> </a:t>
            </a:r>
          </a:p>
        </p:txBody>
      </p:sp>
      <p:sp>
        <p:nvSpPr>
          <p:cNvPr id="5" name="TextBox 4">
            <a:extLst>
              <a:ext uri="{FF2B5EF4-FFF2-40B4-BE49-F238E27FC236}">
                <a16:creationId xmlns:a16="http://schemas.microsoft.com/office/drawing/2014/main" id="{7D357A0A-9801-FA41-929E-74B286AFD0CD}"/>
              </a:ext>
            </a:extLst>
          </p:cNvPr>
          <p:cNvSpPr txBox="1"/>
          <p:nvPr/>
        </p:nvSpPr>
        <p:spPr>
          <a:xfrm>
            <a:off x="7152991" y="3083453"/>
            <a:ext cx="3509010" cy="461665"/>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George Box</a:t>
            </a:r>
          </a:p>
        </p:txBody>
      </p:sp>
    </p:spTree>
    <p:extLst>
      <p:ext uri="{BB962C8B-B14F-4D97-AF65-F5344CB8AC3E}">
        <p14:creationId xmlns:p14="http://schemas.microsoft.com/office/powerpoint/2010/main" val="21905356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36365A-9F82-414F-82DC-1F00D711D786}"/>
              </a:ext>
            </a:extLst>
          </p:cNvPr>
          <p:cNvSpPr>
            <a:spLocks noGrp="1"/>
          </p:cNvSpPr>
          <p:nvPr>
            <p:ph type="title"/>
          </p:nvPr>
        </p:nvSpPr>
        <p:spPr>
          <a:xfrm>
            <a:off x="611188" y="249576"/>
            <a:ext cx="10966450" cy="685800"/>
          </a:xfrm>
        </p:spPr>
        <p:txBody>
          <a:bodyPr/>
          <a:lstStyle/>
          <a:p>
            <a:r>
              <a:rPr lang="en-US" dirty="0"/>
              <a:t>Assumptions of conventional modeling approaches</a:t>
            </a:r>
          </a:p>
        </p:txBody>
      </p:sp>
      <p:sp>
        <p:nvSpPr>
          <p:cNvPr id="3" name="Text Placeholder 2">
            <a:extLst>
              <a:ext uri="{FF2B5EF4-FFF2-40B4-BE49-F238E27FC236}">
                <a16:creationId xmlns:a16="http://schemas.microsoft.com/office/drawing/2014/main" id="{8618959C-1B4D-954E-A766-7BAEAC306DFE}"/>
              </a:ext>
            </a:extLst>
          </p:cNvPr>
          <p:cNvSpPr>
            <a:spLocks noGrp="1"/>
          </p:cNvSpPr>
          <p:nvPr>
            <p:ph type="body" sz="quarter" idx="12"/>
          </p:nvPr>
        </p:nvSpPr>
        <p:spPr>
          <a:xfrm>
            <a:off x="611721" y="1261872"/>
            <a:ext cx="10970679" cy="2423160"/>
          </a:xfrm>
        </p:spPr>
        <p:txBody>
          <a:bodyPr/>
          <a:lstStyle/>
          <a:p>
            <a:r>
              <a:rPr lang="en-US" b="1" dirty="0"/>
              <a:t>Continuous variables categorized:</a:t>
            </a:r>
          </a:p>
          <a:p>
            <a:pPr marL="457200" indent="-457200">
              <a:buFont typeface="Arial" panose="020B0604020202020204" pitchFamily="34" charset="0"/>
              <a:buChar char="•"/>
            </a:pPr>
            <a:r>
              <a:rPr lang="en-US" dirty="0"/>
              <a:t>Major information loss</a:t>
            </a:r>
          </a:p>
          <a:p>
            <a:pPr marL="457200" indent="-457200">
              <a:buFont typeface="Arial" panose="020B0604020202020204" pitchFamily="34" charset="0"/>
              <a:buChar char="•"/>
            </a:pPr>
            <a:r>
              <a:rPr lang="en-US" dirty="0"/>
              <a:t>All patients in the same category have the same association with outcome</a:t>
            </a:r>
          </a:p>
          <a:p>
            <a:pPr marL="457200" indent="-457200">
              <a:buFontTx/>
              <a:buChar char="-"/>
            </a:pPr>
            <a:endParaRPr lang="en-US" dirty="0"/>
          </a:p>
        </p:txBody>
      </p:sp>
      <p:sp>
        <p:nvSpPr>
          <p:cNvPr id="4" name="TextBox 3">
            <a:extLst>
              <a:ext uri="{FF2B5EF4-FFF2-40B4-BE49-F238E27FC236}">
                <a16:creationId xmlns:a16="http://schemas.microsoft.com/office/drawing/2014/main" id="{EF728717-F7B8-254B-BF58-27545D52A589}"/>
              </a:ext>
            </a:extLst>
          </p:cNvPr>
          <p:cNvSpPr txBox="1"/>
          <p:nvPr/>
        </p:nvSpPr>
        <p:spPr>
          <a:xfrm>
            <a:off x="498006" y="3644983"/>
            <a:ext cx="8980170" cy="1015663"/>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Example: categorize age across 40</a:t>
            </a:r>
          </a:p>
          <a:p>
            <a:r>
              <a:rPr lang="en-US" sz="2000" dirty="0">
                <a:latin typeface="Arial" panose="020B0604020202020204" pitchFamily="34" charset="0"/>
                <a:cs typeface="Arial" panose="020B0604020202020204" pitchFamily="34" charset="0"/>
              </a:rPr>
              <a:t>A 40-year-old same predicted risk as a 70-year-old</a:t>
            </a:r>
          </a:p>
          <a:p>
            <a:r>
              <a:rPr lang="en-US" sz="2000" dirty="0">
                <a:latin typeface="Arial" panose="020B0604020202020204" pitchFamily="34" charset="0"/>
                <a:cs typeface="Arial" panose="020B0604020202020204" pitchFamily="34" charset="0"/>
              </a:rPr>
              <a:t>A 40-year-old different predicted risk than a 39-year-old</a:t>
            </a:r>
          </a:p>
        </p:txBody>
      </p:sp>
      <p:sp>
        <p:nvSpPr>
          <p:cNvPr id="8" name="Rectangle 7">
            <a:extLst>
              <a:ext uri="{FF2B5EF4-FFF2-40B4-BE49-F238E27FC236}">
                <a16:creationId xmlns:a16="http://schemas.microsoft.com/office/drawing/2014/main" id="{62A90DBF-2DEE-0642-8371-0BA130D7525D}"/>
              </a:ext>
            </a:extLst>
          </p:cNvPr>
          <p:cNvSpPr/>
          <p:nvPr/>
        </p:nvSpPr>
        <p:spPr>
          <a:xfrm>
            <a:off x="-341697" y="5846608"/>
            <a:ext cx="6003391" cy="338554"/>
          </a:xfrm>
          <a:prstGeom prst="rect">
            <a:avLst/>
          </a:prstGeom>
        </p:spPr>
        <p:txBody>
          <a:bodyPr wrap="square">
            <a:spAutoFit/>
          </a:bodyPr>
          <a:lstStyle/>
          <a:p>
            <a:pPr algn="ctr"/>
            <a:r>
              <a:rPr lang="en-US" sz="1600" i="1" dirty="0">
                <a:latin typeface="Arial" panose="020B0604020202020204" pitchFamily="34" charset="0"/>
                <a:cs typeface="Arial" panose="020B0604020202020204" pitchFamily="34" charset="0"/>
              </a:rPr>
              <a:t>“Natura non </a:t>
            </a:r>
            <a:r>
              <a:rPr lang="en-US" sz="1600" i="1" dirty="0" err="1">
                <a:latin typeface="Arial" panose="020B0604020202020204" pitchFamily="34" charset="0"/>
                <a:cs typeface="Arial" panose="020B0604020202020204" pitchFamily="34" charset="0"/>
              </a:rPr>
              <a:t>facit</a:t>
            </a:r>
            <a:r>
              <a:rPr lang="en-US" sz="1600" i="1" dirty="0">
                <a:latin typeface="Arial" panose="020B0604020202020204" pitchFamily="34" charset="0"/>
                <a:cs typeface="Arial" panose="020B0604020202020204" pitchFamily="34" charset="0"/>
              </a:rPr>
              <a:t> saltus (Nature does not make jumps)”</a:t>
            </a:r>
            <a:endParaRPr lang="en-US" sz="1600" i="1" dirty="0">
              <a:effectLst/>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56E5E8BE-F59C-F249-B3B1-C0AE8512C51C}"/>
              </a:ext>
            </a:extLst>
          </p:cNvPr>
          <p:cNvSpPr/>
          <p:nvPr/>
        </p:nvSpPr>
        <p:spPr>
          <a:xfrm>
            <a:off x="2513173" y="6212967"/>
            <a:ext cx="3034805" cy="400110"/>
          </a:xfrm>
          <a:prstGeom prst="rect">
            <a:avLst/>
          </a:prstGeom>
        </p:spPr>
        <p:txBody>
          <a:bodyPr wrap="none">
            <a:spAutoFit/>
          </a:bodyPr>
          <a:lstStyle/>
          <a:p>
            <a:r>
              <a:rPr lang="en-US" sz="2000" dirty="0">
                <a:latin typeface="Arial" panose="020B0604020202020204" pitchFamily="34" charset="0"/>
                <a:cs typeface="Arial" panose="020B0604020202020204" pitchFamily="34" charset="0"/>
              </a:rPr>
              <a:t>Gottfried Wilhelm Leibniz</a:t>
            </a:r>
          </a:p>
        </p:txBody>
      </p:sp>
      <p:sp>
        <p:nvSpPr>
          <p:cNvPr id="5" name="Rectangle 4">
            <a:extLst>
              <a:ext uri="{FF2B5EF4-FFF2-40B4-BE49-F238E27FC236}">
                <a16:creationId xmlns:a16="http://schemas.microsoft.com/office/drawing/2014/main" id="{11A566E4-3B27-2B44-9127-2EC468F19577}"/>
              </a:ext>
            </a:extLst>
          </p:cNvPr>
          <p:cNvSpPr/>
          <p:nvPr/>
        </p:nvSpPr>
        <p:spPr>
          <a:xfrm>
            <a:off x="3048000" y="6212967"/>
            <a:ext cx="9144000" cy="646331"/>
          </a:xfrm>
          <a:prstGeom prst="rect">
            <a:avLst/>
          </a:prstGeom>
        </p:spPr>
        <p:txBody>
          <a:bodyPr wrap="square">
            <a:spAutoFit/>
          </a:bodyPr>
          <a:lstStyle/>
          <a:p>
            <a:pPr algn="r"/>
            <a:r>
              <a:rPr lang="en-GB" sz="1200" dirty="0">
                <a:latin typeface="Arial" panose="020B0604020202020204" pitchFamily="34" charset="0"/>
                <a:ea typeface="Yu Mincho" panose="02020400000000000000" pitchFamily="18" charset="-128"/>
                <a:cs typeface="Arial" panose="020B0604020202020204" pitchFamily="34" charset="0"/>
              </a:rPr>
              <a:t>Altman DG et al. </a:t>
            </a:r>
            <a:r>
              <a:rPr lang="en-GB" sz="1200" i="1" dirty="0">
                <a:latin typeface="Arial" panose="020B0604020202020204" pitchFamily="34" charset="0"/>
                <a:ea typeface="Yu Mincho" panose="02020400000000000000" pitchFamily="18" charset="-128"/>
                <a:cs typeface="Arial" panose="020B0604020202020204" pitchFamily="34" charset="0"/>
              </a:rPr>
              <a:t>JNCI, </a:t>
            </a:r>
            <a:r>
              <a:rPr lang="en-GB" sz="1200" dirty="0">
                <a:latin typeface="Arial" panose="020B0604020202020204" pitchFamily="34" charset="0"/>
                <a:ea typeface="Yu Mincho" panose="02020400000000000000" pitchFamily="18" charset="-128"/>
                <a:cs typeface="Arial" panose="020B0604020202020204" pitchFamily="34" charset="0"/>
              </a:rPr>
              <a:t>1994</a:t>
            </a:r>
          </a:p>
          <a:p>
            <a:pPr algn="r"/>
            <a:r>
              <a:rPr lang="en-US" sz="1200" dirty="0">
                <a:latin typeface="Arial" panose="020B0604020202020204" pitchFamily="34" charset="0"/>
                <a:cs typeface="Arial" panose="020B0604020202020204" pitchFamily="34" charset="0"/>
              </a:rPr>
              <a:t>Royston P et al. Statistics in Medicine, 2006</a:t>
            </a:r>
          </a:p>
          <a:p>
            <a:pPr algn="r"/>
            <a:r>
              <a:rPr lang="en-GB" sz="1200" dirty="0">
                <a:latin typeface="Arial" panose="020B0604020202020204" pitchFamily="34" charset="0"/>
                <a:cs typeface="Arial" panose="020B0604020202020204" pitchFamily="34" charset="0"/>
              </a:rPr>
              <a:t>Altman DG et al. </a:t>
            </a:r>
            <a:r>
              <a:rPr lang="en-GB" sz="1200" i="1" dirty="0">
                <a:latin typeface="Arial" panose="020B0604020202020204" pitchFamily="34" charset="0"/>
                <a:cs typeface="Arial" panose="020B0604020202020204" pitchFamily="34" charset="0"/>
              </a:rPr>
              <a:t>BMJ, </a:t>
            </a:r>
            <a:r>
              <a:rPr lang="en-GB" sz="1200" dirty="0">
                <a:latin typeface="Arial" panose="020B0604020202020204" pitchFamily="34" charset="0"/>
                <a:cs typeface="Arial" panose="020B0604020202020204" pitchFamily="34" charset="0"/>
              </a:rPr>
              <a:t>2006</a:t>
            </a:r>
            <a:endParaRPr lang="en-US"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587830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2">
            <a:extLst>
              <a:ext uri="{FF2B5EF4-FFF2-40B4-BE49-F238E27FC236}">
                <a16:creationId xmlns:a16="http://schemas.microsoft.com/office/drawing/2014/main" id="{47DF1645-E959-7A41-89E0-8FF1D0AF754A}"/>
              </a:ext>
            </a:extLst>
          </p:cNvPr>
          <p:cNvSpPr txBox="1">
            <a:spLocks/>
          </p:cNvSpPr>
          <p:nvPr/>
        </p:nvSpPr>
        <p:spPr bwMode="auto">
          <a:xfrm>
            <a:off x="609600" y="1073562"/>
            <a:ext cx="11200231" cy="2152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0" indent="0" algn="l" rtl="0" eaLnBrk="0" fontAlgn="base" hangingPunct="0">
              <a:lnSpc>
                <a:spcPts val="3600"/>
              </a:lnSpc>
              <a:spcBef>
                <a:spcPts val="600"/>
              </a:spcBef>
              <a:spcAft>
                <a:spcPct val="0"/>
              </a:spcAft>
              <a:buClr>
                <a:schemeClr val="bg1"/>
              </a:buClr>
              <a:defRPr sz="2800">
                <a:solidFill>
                  <a:srgbClr val="1C3B61"/>
                </a:solidFill>
                <a:latin typeface="+mn-lt"/>
                <a:ea typeface="ヒラギノ角ゴ Pro W3" charset="0"/>
                <a:cs typeface="ヒラギノ角ゴ Pro W3" charset="0"/>
              </a:defRPr>
            </a:lvl1pPr>
            <a:lvl2pPr marL="579424" indent="-118869" algn="l" rtl="0" eaLnBrk="0" fontAlgn="base" hangingPunct="0">
              <a:spcBef>
                <a:spcPts val="600"/>
              </a:spcBef>
              <a:spcAft>
                <a:spcPts val="900"/>
              </a:spcAft>
              <a:buClr>
                <a:schemeClr val="bg1"/>
              </a:buClr>
              <a:buSzPct val="90000"/>
              <a:buFont typeface="Arial"/>
              <a:buChar char="•"/>
              <a:defRPr sz="1800" baseline="0">
                <a:solidFill>
                  <a:srgbClr val="1C3B61"/>
                </a:solidFill>
                <a:latin typeface="+mn-lt"/>
                <a:ea typeface="ヒラギノ角ゴ Pro W3" charset="0"/>
                <a:cs typeface="ヒラギノ角ゴ Pro W3" charset="0"/>
              </a:defRPr>
            </a:lvl2pPr>
            <a:lvl3pPr marL="685783" indent="-111123" algn="l" rtl="0" eaLnBrk="0" fontAlgn="base" hangingPunct="0">
              <a:spcBef>
                <a:spcPts val="300"/>
              </a:spcBef>
              <a:spcAft>
                <a:spcPct val="0"/>
              </a:spcAft>
              <a:buClr>
                <a:schemeClr val="bg1"/>
              </a:buClr>
              <a:buSzPct val="90000"/>
              <a:buFont typeface="Lucida Grande"/>
              <a:buChar char="-"/>
              <a:defRPr sz="1400">
                <a:solidFill>
                  <a:srgbClr val="1C3B61"/>
                </a:solidFill>
                <a:latin typeface="+mn-lt"/>
                <a:ea typeface="ヒラギノ角ゴ Pro W3" charset="0"/>
                <a:cs typeface="ヒラギノ角ゴ Pro W3" charset="0"/>
              </a:defRPr>
            </a:lvl3pPr>
            <a:lvl4pPr marL="1598613" indent="-227013" algn="l" rtl="0" eaLnBrk="0" fontAlgn="base" hangingPunct="0">
              <a:spcBef>
                <a:spcPct val="20000"/>
              </a:spcBef>
              <a:spcAft>
                <a:spcPct val="0"/>
              </a:spcAft>
              <a:buClr>
                <a:schemeClr val="bg1"/>
              </a:buClr>
              <a:buSzPct val="80000"/>
              <a:buFont typeface="Times New Roman" panose="02020603050405020304" pitchFamily="18" charset="0"/>
              <a:buChar char="–"/>
              <a:defRPr>
                <a:solidFill>
                  <a:srgbClr val="1C3B61"/>
                </a:solidFill>
                <a:latin typeface="+mn-lt"/>
                <a:ea typeface="ヒラギノ角ゴ Pro W3" charset="0"/>
                <a:cs typeface="ヒラギノ角ゴ Pro W3" charset="0"/>
              </a:defRPr>
            </a:lvl4pPr>
            <a:lvl5pPr marL="2055813" indent="-227013" algn="l" rtl="0" eaLnBrk="0" fontAlgn="base" hangingPunct="0">
              <a:spcBef>
                <a:spcPct val="20000"/>
              </a:spcBef>
              <a:spcAft>
                <a:spcPct val="0"/>
              </a:spcAft>
              <a:buClr>
                <a:schemeClr val="bg1"/>
              </a:buClr>
              <a:buSzPct val="70000"/>
              <a:buChar char="•"/>
              <a:defRPr>
                <a:solidFill>
                  <a:srgbClr val="1C3B61"/>
                </a:solidFill>
                <a:latin typeface="+mn-lt"/>
                <a:ea typeface="ヒラギノ角ゴ Pro W3" charset="0"/>
                <a:cs typeface="ヒラギノ角ゴ Pro W3" charset="0"/>
              </a:defRPr>
            </a:lvl5pPr>
            <a:lvl6pPr marL="2514537" indent="-228594" algn="l" rtl="0" fontAlgn="base">
              <a:spcBef>
                <a:spcPct val="20000"/>
              </a:spcBef>
              <a:spcAft>
                <a:spcPct val="0"/>
              </a:spcAft>
              <a:buClr>
                <a:schemeClr val="bg1"/>
              </a:buClr>
              <a:buSzPct val="70000"/>
              <a:buChar char="•"/>
              <a:defRPr sz="2000">
                <a:solidFill>
                  <a:schemeClr val="bg1"/>
                </a:solidFill>
                <a:latin typeface="+mn-lt"/>
              </a:defRPr>
            </a:lvl6pPr>
            <a:lvl7pPr marL="2971726" indent="-228594" algn="l" rtl="0" fontAlgn="base">
              <a:spcBef>
                <a:spcPct val="20000"/>
              </a:spcBef>
              <a:spcAft>
                <a:spcPct val="0"/>
              </a:spcAft>
              <a:buClr>
                <a:schemeClr val="bg1"/>
              </a:buClr>
              <a:buSzPct val="70000"/>
              <a:buChar char="•"/>
              <a:defRPr sz="2000">
                <a:solidFill>
                  <a:schemeClr val="bg1"/>
                </a:solidFill>
                <a:latin typeface="+mn-lt"/>
              </a:defRPr>
            </a:lvl7pPr>
            <a:lvl8pPr marL="3428914" indent="-228594" algn="l" rtl="0" fontAlgn="base">
              <a:spcBef>
                <a:spcPct val="20000"/>
              </a:spcBef>
              <a:spcAft>
                <a:spcPct val="0"/>
              </a:spcAft>
              <a:buClr>
                <a:schemeClr val="bg1"/>
              </a:buClr>
              <a:buSzPct val="70000"/>
              <a:buChar char="•"/>
              <a:defRPr sz="2000">
                <a:solidFill>
                  <a:schemeClr val="bg1"/>
                </a:solidFill>
                <a:latin typeface="+mn-lt"/>
              </a:defRPr>
            </a:lvl8pPr>
            <a:lvl9pPr marL="3886103" indent="-228594" algn="l" rtl="0" fontAlgn="base">
              <a:spcBef>
                <a:spcPct val="20000"/>
              </a:spcBef>
              <a:spcAft>
                <a:spcPct val="0"/>
              </a:spcAft>
              <a:buClr>
                <a:schemeClr val="bg1"/>
              </a:buClr>
              <a:buSzPct val="70000"/>
              <a:buChar char="•"/>
              <a:defRPr sz="2000">
                <a:solidFill>
                  <a:schemeClr val="bg1"/>
                </a:solidFill>
                <a:latin typeface="+mn-lt"/>
              </a:defRPr>
            </a:lvl9pPr>
          </a:lstStyle>
          <a:p>
            <a:r>
              <a:rPr lang="en-US" sz="2400" b="1" kern="0" dirty="0"/>
              <a:t>Linear relationship between the continuous variable and outcome</a:t>
            </a:r>
          </a:p>
          <a:p>
            <a:pPr algn="ctr"/>
            <a:r>
              <a:rPr lang="en-US" sz="2000" dirty="0">
                <a:latin typeface="Arial" panose="020B0604020202020204" pitchFamily="34" charset="0"/>
                <a:cs typeface="Arial" panose="020B0604020202020204" pitchFamily="34" charset="0"/>
              </a:rPr>
              <a:t>Y ~ 𝞫X</a:t>
            </a:r>
            <a:endParaRPr lang="en-US" sz="2000" kern="0" dirty="0"/>
          </a:p>
          <a:p>
            <a:r>
              <a:rPr lang="en-US" sz="2000" kern="0" dirty="0"/>
              <a:t>e.g. in logistic regression, a 1-unit change in the variable (X) associated with the same change in the odds of outcome (Y), regardless of where the variable “starts”</a:t>
            </a:r>
            <a:endParaRPr lang="en-US" kern="0" dirty="0"/>
          </a:p>
        </p:txBody>
      </p:sp>
      <p:sp>
        <p:nvSpPr>
          <p:cNvPr id="5" name="Rectangle 4">
            <a:extLst>
              <a:ext uri="{FF2B5EF4-FFF2-40B4-BE49-F238E27FC236}">
                <a16:creationId xmlns:a16="http://schemas.microsoft.com/office/drawing/2014/main" id="{A3EE71A2-CA40-DF4A-BD02-0035B983965E}"/>
              </a:ext>
            </a:extLst>
          </p:cNvPr>
          <p:cNvSpPr/>
          <p:nvPr/>
        </p:nvSpPr>
        <p:spPr>
          <a:xfrm>
            <a:off x="609600" y="5916031"/>
            <a:ext cx="10190162" cy="830997"/>
          </a:xfrm>
          <a:prstGeom prst="rect">
            <a:avLst/>
          </a:prstGeom>
        </p:spPr>
        <p:txBody>
          <a:bodyPr wrap="square">
            <a:spAutoFit/>
          </a:bodyPr>
          <a:lstStyle/>
          <a:p>
            <a:r>
              <a:rPr lang="en-GB" sz="1600" dirty="0">
                <a:latin typeface="Arial" panose="020B0604020202020204" pitchFamily="34" charset="0"/>
                <a:ea typeface="Yu Mincho" panose="02020400000000000000" pitchFamily="18" charset="-128"/>
              </a:rPr>
              <a:t>Example: 1-unit increase in bilirubin leads to an increase in the odds of day-100 non-relapse mortality of 30%, this change in odds is the same if bilirubin increases from 1.2 mg/dL to 2.2 mg/dL as if bilirubin increases from 6.4 mg/dL to 7.4 mg/dL</a:t>
            </a:r>
            <a:r>
              <a:rPr lang="en-US" sz="1600" dirty="0"/>
              <a:t> </a:t>
            </a:r>
          </a:p>
        </p:txBody>
      </p:sp>
      <p:sp>
        <p:nvSpPr>
          <p:cNvPr id="6" name="Title 1">
            <a:extLst>
              <a:ext uri="{FF2B5EF4-FFF2-40B4-BE49-F238E27FC236}">
                <a16:creationId xmlns:a16="http://schemas.microsoft.com/office/drawing/2014/main" id="{86C420E2-FE0C-0E4E-9A06-014A52ED641B}"/>
              </a:ext>
            </a:extLst>
          </p:cNvPr>
          <p:cNvSpPr txBox="1">
            <a:spLocks/>
          </p:cNvSpPr>
          <p:nvPr/>
        </p:nvSpPr>
        <p:spPr bwMode="auto">
          <a:xfrm>
            <a:off x="609600" y="246893"/>
            <a:ext cx="1096645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lvl1pPr algn="l" rtl="0" eaLnBrk="0" fontAlgn="base" hangingPunct="0">
              <a:spcBef>
                <a:spcPct val="0"/>
              </a:spcBef>
              <a:spcAft>
                <a:spcPct val="0"/>
              </a:spcAft>
              <a:defRPr sz="3200" b="1">
                <a:solidFill>
                  <a:srgbClr val="1C3B61"/>
                </a:solidFill>
                <a:latin typeface="+mj-lt"/>
                <a:ea typeface="ヒラギノ角ゴ Pro W3" charset="0"/>
                <a:cs typeface="ヒラギノ角ゴ Pro W3" charset="0"/>
              </a:defRPr>
            </a:lvl1pPr>
            <a:lvl2pPr algn="l" rtl="0" eaLnBrk="0" fontAlgn="base" hangingPunct="0">
              <a:spcBef>
                <a:spcPct val="0"/>
              </a:spcBef>
              <a:spcAft>
                <a:spcPct val="0"/>
              </a:spcAft>
              <a:defRPr sz="3200" b="1">
                <a:solidFill>
                  <a:srgbClr val="1C3B61"/>
                </a:solidFill>
                <a:latin typeface="Arial" pitchFamily="34" charset="0"/>
                <a:ea typeface="ヒラギノ角ゴ Pro W3" charset="0"/>
                <a:cs typeface="ヒラギノ角ゴ Pro W3" charset="0"/>
              </a:defRPr>
            </a:lvl2pPr>
            <a:lvl3pPr algn="l" rtl="0" eaLnBrk="0" fontAlgn="base" hangingPunct="0">
              <a:spcBef>
                <a:spcPct val="0"/>
              </a:spcBef>
              <a:spcAft>
                <a:spcPct val="0"/>
              </a:spcAft>
              <a:defRPr sz="3200" b="1">
                <a:solidFill>
                  <a:srgbClr val="1C3B61"/>
                </a:solidFill>
                <a:latin typeface="Arial" pitchFamily="34" charset="0"/>
                <a:ea typeface="ヒラギノ角ゴ Pro W3" charset="0"/>
                <a:cs typeface="ヒラギノ角ゴ Pro W3" charset="0"/>
              </a:defRPr>
            </a:lvl3pPr>
            <a:lvl4pPr algn="l" rtl="0" eaLnBrk="0" fontAlgn="base" hangingPunct="0">
              <a:spcBef>
                <a:spcPct val="0"/>
              </a:spcBef>
              <a:spcAft>
                <a:spcPct val="0"/>
              </a:spcAft>
              <a:defRPr sz="3200" b="1">
                <a:solidFill>
                  <a:srgbClr val="1C3B61"/>
                </a:solidFill>
                <a:latin typeface="Arial" pitchFamily="34" charset="0"/>
                <a:ea typeface="ヒラギノ角ゴ Pro W3" charset="0"/>
                <a:cs typeface="ヒラギノ角ゴ Pro W3" charset="0"/>
              </a:defRPr>
            </a:lvl4pPr>
            <a:lvl5pPr algn="l" rtl="0" eaLnBrk="0" fontAlgn="base" hangingPunct="0">
              <a:spcBef>
                <a:spcPct val="0"/>
              </a:spcBef>
              <a:spcAft>
                <a:spcPct val="0"/>
              </a:spcAft>
              <a:defRPr sz="3200" b="1">
                <a:solidFill>
                  <a:srgbClr val="1C3B61"/>
                </a:solidFill>
                <a:latin typeface="Arial" pitchFamily="34" charset="0"/>
                <a:ea typeface="ヒラギノ角ゴ Pro W3" charset="0"/>
                <a:cs typeface="ヒラギノ角ゴ Pro W3" charset="0"/>
              </a:defRPr>
            </a:lvl5pPr>
            <a:lvl6pPr marL="457189" algn="ctr" rtl="0" fontAlgn="base">
              <a:spcBef>
                <a:spcPct val="0"/>
              </a:spcBef>
              <a:spcAft>
                <a:spcPct val="0"/>
              </a:spcAft>
              <a:defRPr sz="4000" b="1">
                <a:solidFill>
                  <a:schemeClr val="bg1"/>
                </a:solidFill>
                <a:latin typeface="Arial" pitchFamily="34" charset="0"/>
              </a:defRPr>
            </a:lvl6pPr>
            <a:lvl7pPr marL="914377" algn="ctr" rtl="0" fontAlgn="base">
              <a:spcBef>
                <a:spcPct val="0"/>
              </a:spcBef>
              <a:spcAft>
                <a:spcPct val="0"/>
              </a:spcAft>
              <a:defRPr sz="4000" b="1">
                <a:solidFill>
                  <a:schemeClr val="bg1"/>
                </a:solidFill>
                <a:latin typeface="Arial" pitchFamily="34" charset="0"/>
              </a:defRPr>
            </a:lvl7pPr>
            <a:lvl8pPr marL="1371566" algn="ctr" rtl="0" fontAlgn="base">
              <a:spcBef>
                <a:spcPct val="0"/>
              </a:spcBef>
              <a:spcAft>
                <a:spcPct val="0"/>
              </a:spcAft>
              <a:defRPr sz="4000" b="1">
                <a:solidFill>
                  <a:schemeClr val="bg1"/>
                </a:solidFill>
                <a:latin typeface="Arial" pitchFamily="34" charset="0"/>
              </a:defRPr>
            </a:lvl8pPr>
            <a:lvl9pPr marL="1828754" algn="ctr" rtl="0" fontAlgn="base">
              <a:spcBef>
                <a:spcPct val="0"/>
              </a:spcBef>
              <a:spcAft>
                <a:spcPct val="0"/>
              </a:spcAft>
              <a:defRPr sz="4000" b="1">
                <a:solidFill>
                  <a:schemeClr val="bg1"/>
                </a:solidFill>
                <a:latin typeface="Arial" pitchFamily="34" charset="0"/>
              </a:defRPr>
            </a:lvl9pPr>
          </a:lstStyle>
          <a:p>
            <a:r>
              <a:rPr lang="en-US" kern="0" dirty="0"/>
              <a:t>Assumptions of conventional modeling approaches</a:t>
            </a:r>
          </a:p>
        </p:txBody>
      </p:sp>
      <p:grpSp>
        <p:nvGrpSpPr>
          <p:cNvPr id="3" name="Group 2">
            <a:extLst>
              <a:ext uri="{FF2B5EF4-FFF2-40B4-BE49-F238E27FC236}">
                <a16:creationId xmlns:a16="http://schemas.microsoft.com/office/drawing/2014/main" id="{03BE1E5F-7C23-2346-8A10-A6232B7A80BE}"/>
              </a:ext>
            </a:extLst>
          </p:cNvPr>
          <p:cNvGrpSpPr/>
          <p:nvPr/>
        </p:nvGrpSpPr>
        <p:grpSpPr>
          <a:xfrm>
            <a:off x="2598839" y="3130640"/>
            <a:ext cx="5102677" cy="2606103"/>
            <a:chOff x="2598839" y="2974225"/>
            <a:chExt cx="5102677" cy="2606103"/>
          </a:xfrm>
        </p:grpSpPr>
        <p:cxnSp>
          <p:nvCxnSpPr>
            <p:cNvPr id="8" name="Straight Connector 7">
              <a:extLst>
                <a:ext uri="{FF2B5EF4-FFF2-40B4-BE49-F238E27FC236}">
                  <a16:creationId xmlns:a16="http://schemas.microsoft.com/office/drawing/2014/main" id="{541EAEF9-27CD-8249-A6D6-92558E82F9E7}"/>
                </a:ext>
              </a:extLst>
            </p:cNvPr>
            <p:cNvCxnSpPr/>
            <p:nvPr/>
          </p:nvCxnSpPr>
          <p:spPr bwMode="auto">
            <a:xfrm>
              <a:off x="4511749" y="5092996"/>
              <a:ext cx="3189767" cy="0"/>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9" name="Straight Connector 8">
              <a:extLst>
                <a:ext uri="{FF2B5EF4-FFF2-40B4-BE49-F238E27FC236}">
                  <a16:creationId xmlns:a16="http://schemas.microsoft.com/office/drawing/2014/main" id="{C84FE4DF-1DF5-AD48-973E-19BFA2538E93}"/>
                </a:ext>
              </a:extLst>
            </p:cNvPr>
            <p:cNvCxnSpPr>
              <a:cxnSpLocks/>
            </p:cNvCxnSpPr>
            <p:nvPr/>
          </p:nvCxnSpPr>
          <p:spPr bwMode="auto">
            <a:xfrm flipV="1">
              <a:off x="4511749" y="3111796"/>
              <a:ext cx="0" cy="1981200"/>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12" name="Straight Connector 11">
              <a:extLst>
                <a:ext uri="{FF2B5EF4-FFF2-40B4-BE49-F238E27FC236}">
                  <a16:creationId xmlns:a16="http://schemas.microsoft.com/office/drawing/2014/main" id="{E6904262-9544-454A-8A70-3878B604F938}"/>
                </a:ext>
              </a:extLst>
            </p:cNvPr>
            <p:cNvCxnSpPr/>
            <p:nvPr/>
          </p:nvCxnSpPr>
          <p:spPr bwMode="auto">
            <a:xfrm flipV="1">
              <a:off x="4681870" y="3413052"/>
              <a:ext cx="2764465" cy="1520455"/>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13" name="TextBox 12">
              <a:extLst>
                <a:ext uri="{FF2B5EF4-FFF2-40B4-BE49-F238E27FC236}">
                  <a16:creationId xmlns:a16="http://schemas.microsoft.com/office/drawing/2014/main" id="{FC2F6E06-7716-9345-B447-452723D711ED}"/>
                </a:ext>
              </a:extLst>
            </p:cNvPr>
            <p:cNvSpPr txBox="1"/>
            <p:nvPr/>
          </p:nvSpPr>
          <p:spPr>
            <a:xfrm>
              <a:off x="2598839" y="2974225"/>
              <a:ext cx="1997972" cy="461665"/>
            </a:xfrm>
            <a:prstGeom prst="rect">
              <a:avLst/>
            </a:prstGeom>
            <a:noFill/>
          </p:spPr>
          <p:txBody>
            <a:bodyPr wrap="square" rtlCol="0">
              <a:spAutoFit/>
            </a:bodyPr>
            <a:lstStyle/>
            <a:p>
              <a:r>
                <a:rPr lang="en-US" dirty="0" err="1">
                  <a:latin typeface="Arial" panose="020B0604020202020204" pitchFamily="34" charset="0"/>
                  <a:cs typeface="Arial" panose="020B0604020202020204" pitchFamily="34" charset="0"/>
                </a:rPr>
                <a:t>Pr</a:t>
              </a:r>
              <a:r>
                <a:rPr lang="en-US" dirty="0">
                  <a:latin typeface="Arial" panose="020B0604020202020204" pitchFamily="34" charset="0"/>
                  <a:cs typeface="Arial" panose="020B0604020202020204" pitchFamily="34" charset="0"/>
                </a:rPr>
                <a:t>(Outcome)</a:t>
              </a:r>
            </a:p>
          </p:txBody>
        </p:sp>
        <p:sp>
          <p:nvSpPr>
            <p:cNvPr id="14" name="TextBox 13">
              <a:extLst>
                <a:ext uri="{FF2B5EF4-FFF2-40B4-BE49-F238E27FC236}">
                  <a16:creationId xmlns:a16="http://schemas.microsoft.com/office/drawing/2014/main" id="{5E19C4DA-62F2-EF4C-914C-AF9B6AF1974A}"/>
                </a:ext>
              </a:extLst>
            </p:cNvPr>
            <p:cNvSpPr txBox="1"/>
            <p:nvPr/>
          </p:nvSpPr>
          <p:spPr>
            <a:xfrm>
              <a:off x="4554279" y="5118663"/>
              <a:ext cx="3019646" cy="461665"/>
            </a:xfrm>
            <a:prstGeom prst="rect">
              <a:avLst/>
            </a:prstGeom>
            <a:noFill/>
          </p:spPr>
          <p:txBody>
            <a:bodyPr wrap="square" rtlCol="0">
              <a:spAutoFit/>
            </a:bodyPr>
            <a:lstStyle/>
            <a:p>
              <a:pPr algn="ctr"/>
              <a:r>
                <a:rPr lang="en-US" dirty="0">
                  <a:latin typeface="Arial" panose="020B0604020202020204" pitchFamily="34" charset="0"/>
                  <a:cs typeface="Arial" panose="020B0604020202020204" pitchFamily="34" charset="0"/>
                </a:rPr>
                <a:t>Continuous variable</a:t>
              </a:r>
            </a:p>
          </p:txBody>
        </p:sp>
      </p:grpSp>
    </p:spTree>
    <p:extLst>
      <p:ext uri="{BB962C8B-B14F-4D97-AF65-F5344CB8AC3E}">
        <p14:creationId xmlns:p14="http://schemas.microsoft.com/office/powerpoint/2010/main" val="32433197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BC3040-59E4-394E-B704-96F5CB29B7CB}"/>
              </a:ext>
            </a:extLst>
          </p:cNvPr>
          <p:cNvSpPr>
            <a:spLocks noGrp="1"/>
          </p:cNvSpPr>
          <p:nvPr>
            <p:ph type="title"/>
          </p:nvPr>
        </p:nvSpPr>
        <p:spPr>
          <a:xfrm>
            <a:off x="611188" y="249574"/>
            <a:ext cx="10966450" cy="685800"/>
          </a:xfrm>
        </p:spPr>
        <p:txBody>
          <a:bodyPr/>
          <a:lstStyle/>
          <a:p>
            <a:r>
              <a:rPr lang="en-US" dirty="0"/>
              <a:t>Relaxing the linearity assumption</a:t>
            </a:r>
          </a:p>
        </p:txBody>
      </p:sp>
      <p:grpSp>
        <p:nvGrpSpPr>
          <p:cNvPr id="5" name="Group 4">
            <a:extLst>
              <a:ext uri="{FF2B5EF4-FFF2-40B4-BE49-F238E27FC236}">
                <a16:creationId xmlns:a16="http://schemas.microsoft.com/office/drawing/2014/main" id="{6E951DF8-8786-4F45-A6F9-A4490DCD1B89}"/>
              </a:ext>
            </a:extLst>
          </p:cNvPr>
          <p:cNvGrpSpPr/>
          <p:nvPr/>
        </p:nvGrpSpPr>
        <p:grpSpPr>
          <a:xfrm>
            <a:off x="-36097" y="2390642"/>
            <a:ext cx="3801977" cy="2212691"/>
            <a:chOff x="5149517" y="2591453"/>
            <a:chExt cx="5103812" cy="2531820"/>
          </a:xfrm>
        </p:grpSpPr>
        <p:cxnSp>
          <p:nvCxnSpPr>
            <p:cNvPr id="14" name="Straight Connector 13">
              <a:extLst>
                <a:ext uri="{FF2B5EF4-FFF2-40B4-BE49-F238E27FC236}">
                  <a16:creationId xmlns:a16="http://schemas.microsoft.com/office/drawing/2014/main" id="{1E5D7300-4D3E-CF4B-B5D2-02E2C52D558E}"/>
                </a:ext>
              </a:extLst>
            </p:cNvPr>
            <p:cNvCxnSpPr>
              <a:cxnSpLocks/>
            </p:cNvCxnSpPr>
            <p:nvPr/>
          </p:nvCxnSpPr>
          <p:spPr bwMode="auto">
            <a:xfrm flipV="1">
              <a:off x="7063562" y="2729024"/>
              <a:ext cx="0" cy="1981200"/>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15" name="TextBox 14">
              <a:extLst>
                <a:ext uri="{FF2B5EF4-FFF2-40B4-BE49-F238E27FC236}">
                  <a16:creationId xmlns:a16="http://schemas.microsoft.com/office/drawing/2014/main" id="{A275F82F-4ADD-D441-9D25-E2989BC6D77C}"/>
                </a:ext>
              </a:extLst>
            </p:cNvPr>
            <p:cNvSpPr txBox="1"/>
            <p:nvPr/>
          </p:nvSpPr>
          <p:spPr>
            <a:xfrm>
              <a:off x="5149517" y="2591453"/>
              <a:ext cx="1999108" cy="387382"/>
            </a:xfrm>
            <a:prstGeom prst="rect">
              <a:avLst/>
            </a:prstGeom>
            <a:noFill/>
          </p:spPr>
          <p:txBody>
            <a:bodyPr wrap="square" rtlCol="0">
              <a:spAutoFit/>
            </a:bodyPr>
            <a:lstStyle/>
            <a:p>
              <a:r>
                <a:rPr lang="en-US" sz="1600" dirty="0" err="1">
                  <a:latin typeface="Arial" panose="020B0604020202020204" pitchFamily="34" charset="0"/>
                  <a:cs typeface="Arial" panose="020B0604020202020204" pitchFamily="34" charset="0"/>
                </a:rPr>
                <a:t>Pr</a:t>
              </a:r>
              <a:r>
                <a:rPr lang="en-US" sz="1600" dirty="0">
                  <a:latin typeface="Arial" panose="020B0604020202020204" pitchFamily="34" charset="0"/>
                  <a:cs typeface="Arial" panose="020B0604020202020204" pitchFamily="34" charset="0"/>
                </a:rPr>
                <a:t>(Outcome)</a:t>
              </a:r>
            </a:p>
          </p:txBody>
        </p:sp>
        <p:sp>
          <p:nvSpPr>
            <p:cNvPr id="16" name="TextBox 15">
              <a:extLst>
                <a:ext uri="{FF2B5EF4-FFF2-40B4-BE49-F238E27FC236}">
                  <a16:creationId xmlns:a16="http://schemas.microsoft.com/office/drawing/2014/main" id="{2E1400B6-BDA1-9048-B8BB-A1DE78427ADC}"/>
                </a:ext>
              </a:extLst>
            </p:cNvPr>
            <p:cNvSpPr txBox="1"/>
            <p:nvPr/>
          </p:nvSpPr>
          <p:spPr>
            <a:xfrm>
              <a:off x="7106092" y="4735890"/>
              <a:ext cx="3019647" cy="387383"/>
            </a:xfrm>
            <a:prstGeom prst="rect">
              <a:avLst/>
            </a:prstGeom>
            <a:noFill/>
          </p:spPr>
          <p:txBody>
            <a:bodyPr wrap="square" rtlCol="0">
              <a:spAutoFit/>
            </a:bodyPr>
            <a:lstStyle/>
            <a:p>
              <a:pPr algn="ctr"/>
              <a:r>
                <a:rPr lang="en-US" sz="1600" dirty="0">
                  <a:latin typeface="Arial" panose="020B0604020202020204" pitchFamily="34" charset="0"/>
                  <a:cs typeface="Arial" panose="020B0604020202020204" pitchFamily="34" charset="0"/>
                </a:rPr>
                <a:t>Continuous variable</a:t>
              </a:r>
            </a:p>
          </p:txBody>
        </p:sp>
        <p:cxnSp>
          <p:nvCxnSpPr>
            <p:cNvPr id="17" name="Straight Connector 16">
              <a:extLst>
                <a:ext uri="{FF2B5EF4-FFF2-40B4-BE49-F238E27FC236}">
                  <a16:creationId xmlns:a16="http://schemas.microsoft.com/office/drawing/2014/main" id="{79937314-125B-9A4A-A754-71F782C3FE26}"/>
                </a:ext>
              </a:extLst>
            </p:cNvPr>
            <p:cNvCxnSpPr/>
            <p:nvPr/>
          </p:nvCxnSpPr>
          <p:spPr bwMode="auto">
            <a:xfrm>
              <a:off x="7063562" y="4710224"/>
              <a:ext cx="3189767" cy="0"/>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18" name="Freeform 17">
              <a:extLst>
                <a:ext uri="{FF2B5EF4-FFF2-40B4-BE49-F238E27FC236}">
                  <a16:creationId xmlns:a16="http://schemas.microsoft.com/office/drawing/2014/main" id="{C27D470B-6FD9-E946-8AC4-B5697AE0AC82}"/>
                </a:ext>
              </a:extLst>
            </p:cNvPr>
            <p:cNvSpPr/>
            <p:nvPr/>
          </p:nvSpPr>
          <p:spPr bwMode="auto">
            <a:xfrm>
              <a:off x="7251405" y="2823716"/>
              <a:ext cx="2955851" cy="1600042"/>
            </a:xfrm>
            <a:custGeom>
              <a:avLst/>
              <a:gdLst>
                <a:gd name="connsiteX0" fmla="*/ 0 w 2955852"/>
                <a:gd name="connsiteY0" fmla="*/ 1488558 h 1611331"/>
                <a:gd name="connsiteX1" fmla="*/ 1286540 w 2955852"/>
                <a:gd name="connsiteY1" fmla="*/ 1488558 h 1611331"/>
                <a:gd name="connsiteX2" fmla="*/ 1562986 w 2955852"/>
                <a:gd name="connsiteY2" fmla="*/ 212651 h 1611331"/>
                <a:gd name="connsiteX3" fmla="*/ 2955852 w 2955852"/>
                <a:gd name="connsiteY3" fmla="*/ 0 h 1611331"/>
              </a:gdLst>
              <a:ahLst/>
              <a:cxnLst>
                <a:cxn ang="0">
                  <a:pos x="connsiteX0" y="connsiteY0"/>
                </a:cxn>
                <a:cxn ang="0">
                  <a:pos x="connsiteX1" y="connsiteY1"/>
                </a:cxn>
                <a:cxn ang="0">
                  <a:pos x="connsiteX2" y="connsiteY2"/>
                </a:cxn>
                <a:cxn ang="0">
                  <a:pos x="connsiteX3" y="connsiteY3"/>
                </a:cxn>
              </a:cxnLst>
              <a:rect l="l" t="t" r="r" b="b"/>
              <a:pathLst>
                <a:path w="2955852" h="1611331">
                  <a:moveTo>
                    <a:pt x="0" y="1488558"/>
                  </a:moveTo>
                  <a:cubicBezTo>
                    <a:pt x="513021" y="1594883"/>
                    <a:pt x="1026042" y="1701209"/>
                    <a:pt x="1286540" y="1488558"/>
                  </a:cubicBezTo>
                  <a:cubicBezTo>
                    <a:pt x="1547038" y="1275907"/>
                    <a:pt x="1284767" y="460744"/>
                    <a:pt x="1562986" y="212651"/>
                  </a:cubicBezTo>
                  <a:cubicBezTo>
                    <a:pt x="1841205" y="-35442"/>
                    <a:pt x="2709531" y="28353"/>
                    <a:pt x="2955852" y="0"/>
                  </a:cubicBezTo>
                </a:path>
              </a:pathLst>
            </a:custGeom>
            <a:noFill/>
            <a:ln w="9525" cap="flat" cmpd="sng" algn="ctr">
              <a:solidFill>
                <a:schemeClr val="dk1">
                  <a:shade val="95000"/>
                  <a:satMod val="105000"/>
                </a:schemeClr>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grpSp>
      <p:sp>
        <p:nvSpPr>
          <p:cNvPr id="19" name="TextBox 18">
            <a:extLst>
              <a:ext uri="{FF2B5EF4-FFF2-40B4-BE49-F238E27FC236}">
                <a16:creationId xmlns:a16="http://schemas.microsoft.com/office/drawing/2014/main" id="{4B41F9FB-B29B-8D4F-B412-D8E46859DFF6}"/>
              </a:ext>
            </a:extLst>
          </p:cNvPr>
          <p:cNvSpPr txBox="1"/>
          <p:nvPr/>
        </p:nvSpPr>
        <p:spPr>
          <a:xfrm>
            <a:off x="478836" y="4813746"/>
            <a:ext cx="3147043" cy="584775"/>
          </a:xfrm>
          <a:prstGeom prst="rect">
            <a:avLst/>
          </a:prstGeom>
          <a:noFill/>
        </p:spPr>
        <p:txBody>
          <a:bodyPr wrap="square" rtlCol="0">
            <a:spAutoFit/>
          </a:bodyPr>
          <a:lstStyle/>
          <a:p>
            <a:pPr algn="ctr"/>
            <a:r>
              <a:rPr lang="en-US" sz="1600" dirty="0">
                <a:latin typeface="Arial" panose="020B0604020202020204" pitchFamily="34" charset="0"/>
                <a:cs typeface="Arial" panose="020B0604020202020204" pitchFamily="34" charset="0"/>
              </a:rPr>
              <a:t>e.g. O2-Hb dissociation curve, </a:t>
            </a:r>
          </a:p>
          <a:p>
            <a:pPr algn="ctr"/>
            <a:r>
              <a:rPr lang="en-US" sz="1600" dirty="0">
                <a:latin typeface="Arial" panose="020B0604020202020204" pitchFamily="34" charset="0"/>
                <a:cs typeface="Arial" panose="020B0604020202020204" pitchFamily="34" charset="0"/>
              </a:rPr>
              <a:t>drug PK/efficacy relationship</a:t>
            </a:r>
          </a:p>
        </p:txBody>
      </p:sp>
      <p:grpSp>
        <p:nvGrpSpPr>
          <p:cNvPr id="10" name="Group 9">
            <a:extLst>
              <a:ext uri="{FF2B5EF4-FFF2-40B4-BE49-F238E27FC236}">
                <a16:creationId xmlns:a16="http://schemas.microsoft.com/office/drawing/2014/main" id="{70752912-2430-834F-918B-8F1A0E64F00F}"/>
              </a:ext>
            </a:extLst>
          </p:cNvPr>
          <p:cNvGrpSpPr/>
          <p:nvPr/>
        </p:nvGrpSpPr>
        <p:grpSpPr>
          <a:xfrm>
            <a:off x="3900006" y="2351136"/>
            <a:ext cx="4125058" cy="2252198"/>
            <a:chOff x="-40373" y="1621234"/>
            <a:chExt cx="4754142" cy="2462611"/>
          </a:xfrm>
        </p:grpSpPr>
        <p:sp>
          <p:nvSpPr>
            <p:cNvPr id="11" name="Freeform 10">
              <a:extLst>
                <a:ext uri="{FF2B5EF4-FFF2-40B4-BE49-F238E27FC236}">
                  <a16:creationId xmlns:a16="http://schemas.microsoft.com/office/drawing/2014/main" id="{9E36C741-9C02-4C4C-9C23-19BDD4FABA52}"/>
                </a:ext>
              </a:extLst>
            </p:cNvPr>
            <p:cNvSpPr/>
            <p:nvPr/>
          </p:nvSpPr>
          <p:spPr bwMode="auto">
            <a:xfrm>
              <a:off x="1896141" y="1952844"/>
              <a:ext cx="2690037" cy="1552360"/>
            </a:xfrm>
            <a:custGeom>
              <a:avLst/>
              <a:gdLst>
                <a:gd name="connsiteX0" fmla="*/ 0 w 2690037"/>
                <a:gd name="connsiteY0" fmla="*/ 0 h 1552360"/>
                <a:gd name="connsiteX1" fmla="*/ 1307804 w 2690037"/>
                <a:gd name="connsiteY1" fmla="*/ 1552353 h 1552360"/>
                <a:gd name="connsiteX2" fmla="*/ 2690037 w 2690037"/>
                <a:gd name="connsiteY2" fmla="*/ 21265 h 1552360"/>
              </a:gdLst>
              <a:ahLst/>
              <a:cxnLst>
                <a:cxn ang="0">
                  <a:pos x="connsiteX0" y="connsiteY0"/>
                </a:cxn>
                <a:cxn ang="0">
                  <a:pos x="connsiteX1" y="connsiteY1"/>
                </a:cxn>
                <a:cxn ang="0">
                  <a:pos x="connsiteX2" y="connsiteY2"/>
                </a:cxn>
              </a:cxnLst>
              <a:rect l="l" t="t" r="r" b="b"/>
              <a:pathLst>
                <a:path w="2690037" h="1552360">
                  <a:moveTo>
                    <a:pt x="0" y="0"/>
                  </a:moveTo>
                  <a:cubicBezTo>
                    <a:pt x="429732" y="774404"/>
                    <a:pt x="859465" y="1548809"/>
                    <a:pt x="1307804" y="1552353"/>
                  </a:cubicBezTo>
                  <a:cubicBezTo>
                    <a:pt x="1756143" y="1555897"/>
                    <a:pt x="2484474" y="269358"/>
                    <a:pt x="2690037" y="21265"/>
                  </a:cubicBezTo>
                </a:path>
              </a:pathLst>
            </a:custGeom>
            <a:ln>
              <a:headEnd type="none" w="med" len="med"/>
              <a:tailEnd type="none" w="med" len="med"/>
            </a:ln>
          </p:spPr>
          <p:style>
            <a:lnRef idx="1">
              <a:schemeClr val="dk1"/>
            </a:lnRef>
            <a:fillRef idx="0">
              <a:schemeClr val="dk1"/>
            </a:fillRef>
            <a:effectRef idx="0">
              <a:schemeClr val="dk1"/>
            </a:effectRef>
            <a:fontRef idx="minor">
              <a:schemeClr val="tx1"/>
            </a:fontRef>
          </p:style>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cxnSp>
          <p:nvCxnSpPr>
            <p:cNvPr id="12" name="Straight Connector 11">
              <a:extLst>
                <a:ext uri="{FF2B5EF4-FFF2-40B4-BE49-F238E27FC236}">
                  <a16:creationId xmlns:a16="http://schemas.microsoft.com/office/drawing/2014/main" id="{ADDC083F-2C1E-2940-97B0-325E7DB90B2B}"/>
                </a:ext>
              </a:extLst>
            </p:cNvPr>
            <p:cNvCxnSpPr>
              <a:cxnSpLocks/>
            </p:cNvCxnSpPr>
            <p:nvPr/>
          </p:nvCxnSpPr>
          <p:spPr bwMode="auto">
            <a:xfrm flipV="1">
              <a:off x="1524002" y="1738424"/>
              <a:ext cx="0" cy="1981200"/>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13" name="TextBox 12">
              <a:extLst>
                <a:ext uri="{FF2B5EF4-FFF2-40B4-BE49-F238E27FC236}">
                  <a16:creationId xmlns:a16="http://schemas.microsoft.com/office/drawing/2014/main" id="{84AA3198-92DB-5348-A323-5944DA475FD8}"/>
                </a:ext>
              </a:extLst>
            </p:cNvPr>
            <p:cNvSpPr txBox="1"/>
            <p:nvPr/>
          </p:nvSpPr>
          <p:spPr>
            <a:xfrm>
              <a:off x="-40373" y="1621234"/>
              <a:ext cx="1575992" cy="370184"/>
            </a:xfrm>
            <a:prstGeom prst="rect">
              <a:avLst/>
            </a:prstGeom>
            <a:noFill/>
          </p:spPr>
          <p:txBody>
            <a:bodyPr wrap="square" rtlCol="0">
              <a:spAutoFit/>
            </a:bodyPr>
            <a:lstStyle/>
            <a:p>
              <a:r>
                <a:rPr lang="en-US" sz="1600" dirty="0" err="1">
                  <a:latin typeface="Arial" panose="020B0604020202020204" pitchFamily="34" charset="0"/>
                  <a:cs typeface="Arial" panose="020B0604020202020204" pitchFamily="34" charset="0"/>
                </a:rPr>
                <a:t>Pr</a:t>
              </a:r>
              <a:r>
                <a:rPr lang="en-US" sz="1600" dirty="0">
                  <a:latin typeface="Arial" panose="020B0604020202020204" pitchFamily="34" charset="0"/>
                  <a:cs typeface="Arial" panose="020B0604020202020204" pitchFamily="34" charset="0"/>
                </a:rPr>
                <a:t>(Outcome)</a:t>
              </a:r>
            </a:p>
          </p:txBody>
        </p:sp>
        <p:sp>
          <p:nvSpPr>
            <p:cNvPr id="20" name="TextBox 19">
              <a:extLst>
                <a:ext uri="{FF2B5EF4-FFF2-40B4-BE49-F238E27FC236}">
                  <a16:creationId xmlns:a16="http://schemas.microsoft.com/office/drawing/2014/main" id="{1DCC1E2B-DF8D-214E-9085-D8350F083619}"/>
                </a:ext>
              </a:extLst>
            </p:cNvPr>
            <p:cNvSpPr txBox="1"/>
            <p:nvPr/>
          </p:nvSpPr>
          <p:spPr>
            <a:xfrm>
              <a:off x="1566532" y="3745291"/>
              <a:ext cx="3019646" cy="338554"/>
            </a:xfrm>
            <a:prstGeom prst="rect">
              <a:avLst/>
            </a:prstGeom>
            <a:noFill/>
          </p:spPr>
          <p:txBody>
            <a:bodyPr wrap="square" rtlCol="0">
              <a:spAutoFit/>
            </a:bodyPr>
            <a:lstStyle/>
            <a:p>
              <a:pPr algn="ctr"/>
              <a:r>
                <a:rPr lang="en-US" sz="1600" dirty="0">
                  <a:latin typeface="Arial" panose="020B0604020202020204" pitchFamily="34" charset="0"/>
                  <a:cs typeface="Arial" panose="020B0604020202020204" pitchFamily="34" charset="0"/>
                </a:rPr>
                <a:t>Continuous variable</a:t>
              </a:r>
            </a:p>
          </p:txBody>
        </p:sp>
        <p:cxnSp>
          <p:nvCxnSpPr>
            <p:cNvPr id="21" name="Straight Connector 20">
              <a:extLst>
                <a:ext uri="{FF2B5EF4-FFF2-40B4-BE49-F238E27FC236}">
                  <a16:creationId xmlns:a16="http://schemas.microsoft.com/office/drawing/2014/main" id="{9B8EBCFF-D4D3-BE4E-9B61-B18D8319073D}"/>
                </a:ext>
              </a:extLst>
            </p:cNvPr>
            <p:cNvCxnSpPr/>
            <p:nvPr/>
          </p:nvCxnSpPr>
          <p:spPr bwMode="auto">
            <a:xfrm>
              <a:off x="1524002" y="3719624"/>
              <a:ext cx="3189767" cy="0"/>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grpSp>
      <p:sp>
        <p:nvSpPr>
          <p:cNvPr id="22" name="TextBox 21">
            <a:extLst>
              <a:ext uri="{FF2B5EF4-FFF2-40B4-BE49-F238E27FC236}">
                <a16:creationId xmlns:a16="http://schemas.microsoft.com/office/drawing/2014/main" id="{04E494BB-6045-9840-B272-EF7FC084A6CA}"/>
              </a:ext>
            </a:extLst>
          </p:cNvPr>
          <p:cNvSpPr txBox="1"/>
          <p:nvPr/>
        </p:nvSpPr>
        <p:spPr>
          <a:xfrm>
            <a:off x="4829755" y="4936856"/>
            <a:ext cx="3549126"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e.g. Electrolyte serum concentration</a:t>
            </a:r>
          </a:p>
        </p:txBody>
      </p:sp>
      <p:grpSp>
        <p:nvGrpSpPr>
          <p:cNvPr id="23" name="Group 22">
            <a:extLst>
              <a:ext uri="{FF2B5EF4-FFF2-40B4-BE49-F238E27FC236}">
                <a16:creationId xmlns:a16="http://schemas.microsoft.com/office/drawing/2014/main" id="{1E20B0C8-A965-6840-92B5-20B004376B01}"/>
              </a:ext>
            </a:extLst>
          </p:cNvPr>
          <p:cNvGrpSpPr/>
          <p:nvPr/>
        </p:nvGrpSpPr>
        <p:grpSpPr>
          <a:xfrm>
            <a:off x="7339263" y="2207643"/>
            <a:ext cx="4701801" cy="2482992"/>
            <a:chOff x="3054931" y="4073679"/>
            <a:chExt cx="4701801" cy="2482992"/>
          </a:xfrm>
        </p:grpSpPr>
        <p:grpSp>
          <p:nvGrpSpPr>
            <p:cNvPr id="24" name="Group 23">
              <a:extLst>
                <a:ext uri="{FF2B5EF4-FFF2-40B4-BE49-F238E27FC236}">
                  <a16:creationId xmlns:a16="http://schemas.microsoft.com/office/drawing/2014/main" id="{44C30DD0-A483-7C47-B26C-B64AC8C10297}"/>
                </a:ext>
              </a:extLst>
            </p:cNvPr>
            <p:cNvGrpSpPr/>
            <p:nvPr/>
          </p:nvGrpSpPr>
          <p:grpSpPr>
            <a:xfrm>
              <a:off x="3054931" y="4073679"/>
              <a:ext cx="4701801" cy="2482992"/>
              <a:chOff x="5551528" y="2591453"/>
              <a:chExt cx="4701801" cy="2482992"/>
            </a:xfrm>
          </p:grpSpPr>
          <p:cxnSp>
            <p:nvCxnSpPr>
              <p:cNvPr id="26" name="Straight Connector 25">
                <a:extLst>
                  <a:ext uri="{FF2B5EF4-FFF2-40B4-BE49-F238E27FC236}">
                    <a16:creationId xmlns:a16="http://schemas.microsoft.com/office/drawing/2014/main" id="{355099A0-0918-F646-8CC4-4A4A438ED285}"/>
                  </a:ext>
                </a:extLst>
              </p:cNvPr>
              <p:cNvCxnSpPr>
                <a:cxnSpLocks/>
              </p:cNvCxnSpPr>
              <p:nvPr/>
            </p:nvCxnSpPr>
            <p:spPr bwMode="auto">
              <a:xfrm flipV="1">
                <a:off x="7063562" y="2729024"/>
                <a:ext cx="0" cy="1981200"/>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27" name="TextBox 26">
                <a:extLst>
                  <a:ext uri="{FF2B5EF4-FFF2-40B4-BE49-F238E27FC236}">
                    <a16:creationId xmlns:a16="http://schemas.microsoft.com/office/drawing/2014/main" id="{3E74BE66-8E9D-E148-8FC2-76831492A651}"/>
                  </a:ext>
                </a:extLst>
              </p:cNvPr>
              <p:cNvSpPr txBox="1"/>
              <p:nvPr/>
            </p:nvSpPr>
            <p:spPr>
              <a:xfrm>
                <a:off x="5551528" y="2591453"/>
                <a:ext cx="1597095" cy="338554"/>
              </a:xfrm>
              <a:prstGeom prst="rect">
                <a:avLst/>
              </a:prstGeom>
              <a:noFill/>
            </p:spPr>
            <p:txBody>
              <a:bodyPr wrap="square" rtlCol="0">
                <a:spAutoFit/>
              </a:bodyPr>
              <a:lstStyle/>
              <a:p>
                <a:r>
                  <a:rPr lang="en-US" sz="1600" dirty="0" err="1">
                    <a:latin typeface="Arial" panose="020B0604020202020204" pitchFamily="34" charset="0"/>
                    <a:cs typeface="Arial" panose="020B0604020202020204" pitchFamily="34" charset="0"/>
                  </a:rPr>
                  <a:t>Pr</a:t>
                </a:r>
                <a:r>
                  <a:rPr lang="en-US" sz="1600" dirty="0">
                    <a:latin typeface="Arial" panose="020B0604020202020204" pitchFamily="34" charset="0"/>
                    <a:cs typeface="Arial" panose="020B0604020202020204" pitchFamily="34" charset="0"/>
                  </a:rPr>
                  <a:t>(Outcome)</a:t>
                </a:r>
              </a:p>
            </p:txBody>
          </p:sp>
          <p:sp>
            <p:nvSpPr>
              <p:cNvPr id="28" name="TextBox 27">
                <a:extLst>
                  <a:ext uri="{FF2B5EF4-FFF2-40B4-BE49-F238E27FC236}">
                    <a16:creationId xmlns:a16="http://schemas.microsoft.com/office/drawing/2014/main" id="{3E5D85A2-CC44-9F49-A1C3-F10A1C261E24}"/>
                  </a:ext>
                </a:extLst>
              </p:cNvPr>
              <p:cNvSpPr txBox="1"/>
              <p:nvPr/>
            </p:nvSpPr>
            <p:spPr>
              <a:xfrm>
                <a:off x="7106092" y="4735891"/>
                <a:ext cx="3019646" cy="338554"/>
              </a:xfrm>
              <a:prstGeom prst="rect">
                <a:avLst/>
              </a:prstGeom>
              <a:noFill/>
            </p:spPr>
            <p:txBody>
              <a:bodyPr wrap="square" rtlCol="0">
                <a:spAutoFit/>
              </a:bodyPr>
              <a:lstStyle/>
              <a:p>
                <a:pPr algn="ctr"/>
                <a:r>
                  <a:rPr lang="en-US" sz="1600" dirty="0">
                    <a:latin typeface="Arial" panose="020B0604020202020204" pitchFamily="34" charset="0"/>
                    <a:cs typeface="Arial" panose="020B0604020202020204" pitchFamily="34" charset="0"/>
                  </a:rPr>
                  <a:t>Continuous variable</a:t>
                </a:r>
              </a:p>
            </p:txBody>
          </p:sp>
          <p:cxnSp>
            <p:nvCxnSpPr>
              <p:cNvPr id="29" name="Straight Connector 28">
                <a:extLst>
                  <a:ext uri="{FF2B5EF4-FFF2-40B4-BE49-F238E27FC236}">
                    <a16:creationId xmlns:a16="http://schemas.microsoft.com/office/drawing/2014/main" id="{8BF0B853-5946-3043-9E4B-E3F755D703AE}"/>
                  </a:ext>
                </a:extLst>
              </p:cNvPr>
              <p:cNvCxnSpPr/>
              <p:nvPr/>
            </p:nvCxnSpPr>
            <p:spPr bwMode="auto">
              <a:xfrm>
                <a:off x="7063562" y="4710224"/>
                <a:ext cx="3189767" cy="0"/>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grpSp>
        <p:sp>
          <p:nvSpPr>
            <p:cNvPr id="25" name="Freeform 24">
              <a:extLst>
                <a:ext uri="{FF2B5EF4-FFF2-40B4-BE49-F238E27FC236}">
                  <a16:creationId xmlns:a16="http://schemas.microsoft.com/office/drawing/2014/main" id="{8FF0B542-BFE3-704D-8CBD-91374292F7A8}"/>
                </a:ext>
              </a:extLst>
            </p:cNvPr>
            <p:cNvSpPr/>
            <p:nvPr/>
          </p:nvSpPr>
          <p:spPr bwMode="auto">
            <a:xfrm rot="10800000">
              <a:off x="4816830" y="4470388"/>
              <a:ext cx="2690037" cy="1552360"/>
            </a:xfrm>
            <a:custGeom>
              <a:avLst/>
              <a:gdLst>
                <a:gd name="connsiteX0" fmla="*/ 0 w 2690037"/>
                <a:gd name="connsiteY0" fmla="*/ 0 h 1552360"/>
                <a:gd name="connsiteX1" fmla="*/ 1307804 w 2690037"/>
                <a:gd name="connsiteY1" fmla="*/ 1552353 h 1552360"/>
                <a:gd name="connsiteX2" fmla="*/ 2690037 w 2690037"/>
                <a:gd name="connsiteY2" fmla="*/ 21265 h 1552360"/>
              </a:gdLst>
              <a:ahLst/>
              <a:cxnLst>
                <a:cxn ang="0">
                  <a:pos x="connsiteX0" y="connsiteY0"/>
                </a:cxn>
                <a:cxn ang="0">
                  <a:pos x="connsiteX1" y="connsiteY1"/>
                </a:cxn>
                <a:cxn ang="0">
                  <a:pos x="connsiteX2" y="connsiteY2"/>
                </a:cxn>
              </a:cxnLst>
              <a:rect l="l" t="t" r="r" b="b"/>
              <a:pathLst>
                <a:path w="2690037" h="1552360">
                  <a:moveTo>
                    <a:pt x="0" y="0"/>
                  </a:moveTo>
                  <a:cubicBezTo>
                    <a:pt x="429732" y="774404"/>
                    <a:pt x="859465" y="1548809"/>
                    <a:pt x="1307804" y="1552353"/>
                  </a:cubicBezTo>
                  <a:cubicBezTo>
                    <a:pt x="1756143" y="1555897"/>
                    <a:pt x="2484474" y="269358"/>
                    <a:pt x="2690037" y="21265"/>
                  </a:cubicBezTo>
                </a:path>
              </a:pathLst>
            </a:custGeom>
            <a:ln>
              <a:headEnd type="none" w="med" len="med"/>
              <a:tailEnd type="none" w="med" len="med"/>
            </a:ln>
          </p:spPr>
          <p:style>
            <a:lnRef idx="1">
              <a:schemeClr val="dk1"/>
            </a:lnRef>
            <a:fillRef idx="0">
              <a:schemeClr val="dk1"/>
            </a:fillRef>
            <a:effectRef idx="0">
              <a:schemeClr val="dk1"/>
            </a:effectRef>
            <a:fontRef idx="minor">
              <a:schemeClr val="tx1"/>
            </a:fontRef>
          </p:style>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grpSp>
      <p:sp>
        <p:nvSpPr>
          <p:cNvPr id="30" name="TextBox 29">
            <a:extLst>
              <a:ext uri="{FF2B5EF4-FFF2-40B4-BE49-F238E27FC236}">
                <a16:creationId xmlns:a16="http://schemas.microsoft.com/office/drawing/2014/main" id="{03C78723-AF9C-044B-A045-2F1D1F5D9567}"/>
              </a:ext>
            </a:extLst>
          </p:cNvPr>
          <p:cNvSpPr txBox="1"/>
          <p:nvPr/>
        </p:nvSpPr>
        <p:spPr>
          <a:xfrm>
            <a:off x="8629087" y="4936108"/>
            <a:ext cx="3549126"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e.g. activation-induced cell death</a:t>
            </a:r>
          </a:p>
        </p:txBody>
      </p:sp>
    </p:spTree>
    <p:extLst>
      <p:ext uri="{BB962C8B-B14F-4D97-AF65-F5344CB8AC3E}">
        <p14:creationId xmlns:p14="http://schemas.microsoft.com/office/powerpoint/2010/main" val="37807604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BCE333-6EC2-8A47-A0BD-9EAB76B58062}"/>
              </a:ext>
            </a:extLst>
          </p:cNvPr>
          <p:cNvSpPr>
            <a:spLocks noGrp="1"/>
          </p:cNvSpPr>
          <p:nvPr>
            <p:ph type="title"/>
          </p:nvPr>
        </p:nvSpPr>
        <p:spPr>
          <a:xfrm>
            <a:off x="587124" y="237544"/>
            <a:ext cx="10966450" cy="685800"/>
          </a:xfrm>
        </p:spPr>
        <p:txBody>
          <a:bodyPr/>
          <a:lstStyle/>
          <a:p>
            <a:r>
              <a:rPr lang="en-US" dirty="0"/>
              <a:t>Restricted cubic splines</a:t>
            </a:r>
          </a:p>
        </p:txBody>
      </p:sp>
      <p:sp>
        <p:nvSpPr>
          <p:cNvPr id="3" name="Text Placeholder 2">
            <a:extLst>
              <a:ext uri="{FF2B5EF4-FFF2-40B4-BE49-F238E27FC236}">
                <a16:creationId xmlns:a16="http://schemas.microsoft.com/office/drawing/2014/main" id="{19A3C9EE-77CC-4944-B08E-33C3357E58DE}"/>
              </a:ext>
            </a:extLst>
          </p:cNvPr>
          <p:cNvSpPr>
            <a:spLocks noGrp="1"/>
          </p:cNvSpPr>
          <p:nvPr>
            <p:ph type="body" sz="quarter" idx="12"/>
          </p:nvPr>
        </p:nvSpPr>
        <p:spPr>
          <a:xfrm>
            <a:off x="8937937" y="1759110"/>
            <a:ext cx="3222164" cy="882256"/>
          </a:xfrm>
        </p:spPr>
        <p:txBody>
          <a:bodyPr/>
          <a:lstStyle/>
          <a:p>
            <a:pPr>
              <a:lnSpc>
                <a:spcPct val="100000"/>
              </a:lnSpc>
            </a:pPr>
            <a:r>
              <a:rPr lang="en-GB" sz="1400" i="1" dirty="0"/>
              <a:t>k: knot number</a:t>
            </a:r>
          </a:p>
          <a:p>
            <a:pPr>
              <a:lnSpc>
                <a:spcPct val="100000"/>
              </a:lnSpc>
            </a:pPr>
            <a:r>
              <a:rPr lang="en-GB" sz="1400" i="1" dirty="0"/>
              <a:t>C</a:t>
            </a:r>
            <a:r>
              <a:rPr lang="en-GB" sz="1400" i="1" baseline="-25000" dirty="0"/>
              <a:t>i</a:t>
            </a:r>
            <a:r>
              <a:rPr lang="en-GB" sz="1400" i="1" dirty="0"/>
              <a:t>(x): </a:t>
            </a:r>
            <a:r>
              <a:rPr lang="en-GB" sz="1400" dirty="0"/>
              <a:t>cubic component for the </a:t>
            </a:r>
            <a:r>
              <a:rPr lang="en-GB" sz="1400" i="1" dirty="0" err="1"/>
              <a:t>i</a:t>
            </a:r>
            <a:r>
              <a:rPr lang="en-GB" sz="1400" i="1" baseline="30000" dirty="0" err="1"/>
              <a:t>th</a:t>
            </a:r>
            <a:r>
              <a:rPr lang="en-GB" sz="1400" dirty="0"/>
              <a:t> window</a:t>
            </a:r>
          </a:p>
          <a:p>
            <a:pPr>
              <a:lnSpc>
                <a:spcPct val="100000"/>
              </a:lnSpc>
            </a:pPr>
            <a:r>
              <a:rPr lang="en-GB" sz="1400" i="1" dirty="0"/>
              <a:t>g</a:t>
            </a:r>
            <a:r>
              <a:rPr lang="en-GB" sz="1400" dirty="0"/>
              <a:t>: link function</a:t>
            </a:r>
            <a:endParaRPr lang="en-US" sz="1400" dirty="0"/>
          </a:p>
        </p:txBody>
      </p:sp>
      <p:sp>
        <p:nvSpPr>
          <p:cNvPr id="4" name="TextBox 3">
            <a:extLst>
              <a:ext uri="{FF2B5EF4-FFF2-40B4-BE49-F238E27FC236}">
                <a16:creationId xmlns:a16="http://schemas.microsoft.com/office/drawing/2014/main" id="{218C9E5D-CCB9-1547-BE13-9D0B72D6F2FB}"/>
              </a:ext>
            </a:extLst>
          </p:cNvPr>
          <p:cNvSpPr txBox="1"/>
          <p:nvPr/>
        </p:nvSpPr>
        <p:spPr>
          <a:xfrm>
            <a:off x="5747672" y="6026790"/>
            <a:ext cx="6444328" cy="830997"/>
          </a:xfrm>
          <a:prstGeom prst="rect">
            <a:avLst/>
          </a:prstGeom>
          <a:noFill/>
        </p:spPr>
        <p:txBody>
          <a:bodyPr wrap="none" rtlCol="0">
            <a:spAutoFit/>
          </a:bodyPr>
          <a:lstStyle/>
          <a:p>
            <a:pPr algn="r"/>
            <a:r>
              <a:rPr lang="en-GB" sz="1200" dirty="0">
                <a:latin typeface="Arial" panose="020B0604020202020204" pitchFamily="34" charset="0"/>
                <a:cs typeface="Arial" panose="020B0604020202020204" pitchFamily="34" charset="0"/>
              </a:rPr>
              <a:t> Stone et al. </a:t>
            </a:r>
            <a:r>
              <a:rPr lang="en-GB" sz="1200" i="1" dirty="0">
                <a:latin typeface="Arial" panose="020B0604020202020204" pitchFamily="34" charset="0"/>
                <a:cs typeface="Arial" panose="020B0604020202020204" pitchFamily="34" charset="0"/>
              </a:rPr>
              <a:t>Proceedings of the American Statistical Association </a:t>
            </a:r>
            <a:r>
              <a:rPr lang="en-GB" sz="1200" dirty="0">
                <a:latin typeface="Arial" panose="020B0604020202020204" pitchFamily="34" charset="0"/>
                <a:cs typeface="Arial" panose="020B0604020202020204" pitchFamily="34" charset="0"/>
              </a:rPr>
              <a:t>1985</a:t>
            </a:r>
            <a:endParaRPr lang="en-US" sz="1200" dirty="0">
              <a:latin typeface="Arial" panose="020B0604020202020204" pitchFamily="34" charset="0"/>
              <a:cs typeface="Arial" panose="020B0604020202020204" pitchFamily="34" charset="0"/>
            </a:endParaRPr>
          </a:p>
          <a:p>
            <a:pPr algn="r"/>
            <a:r>
              <a:rPr lang="en-GB" sz="1200" dirty="0">
                <a:latin typeface="Arial" panose="020B0604020202020204" pitchFamily="34" charset="0"/>
                <a:cs typeface="Arial" panose="020B0604020202020204" pitchFamily="34" charset="0"/>
              </a:rPr>
              <a:t> Devlin TF. </a:t>
            </a:r>
            <a:r>
              <a:rPr lang="en-GB" sz="1200" i="1" dirty="0">
                <a:latin typeface="Arial" panose="020B0604020202020204" pitchFamily="34" charset="0"/>
                <a:cs typeface="Arial" panose="020B0604020202020204" pitchFamily="34" charset="0"/>
              </a:rPr>
              <a:t>Proceedings of the 11th Annual SAS Users Group International Conference </a:t>
            </a:r>
            <a:r>
              <a:rPr lang="en-GB" sz="1200" dirty="0">
                <a:latin typeface="Arial" panose="020B0604020202020204" pitchFamily="34" charset="0"/>
                <a:cs typeface="Arial" panose="020B0604020202020204" pitchFamily="34" charset="0"/>
              </a:rPr>
              <a:t>1986</a:t>
            </a:r>
          </a:p>
          <a:p>
            <a:pPr algn="r"/>
            <a:r>
              <a:rPr lang="en-GB" sz="1200" dirty="0">
                <a:latin typeface="Arial" panose="020B0604020202020204" pitchFamily="34" charset="0"/>
                <a:cs typeface="Arial" panose="020B0604020202020204" pitchFamily="34" charset="0"/>
              </a:rPr>
              <a:t>  </a:t>
            </a:r>
            <a:r>
              <a:rPr lang="en-GB" sz="1200" dirty="0" err="1">
                <a:latin typeface="Arial" panose="020B0604020202020204" pitchFamily="34" charset="0"/>
                <a:cs typeface="Arial" panose="020B0604020202020204" pitchFamily="34" charset="0"/>
              </a:rPr>
              <a:t>Heinzl</a:t>
            </a:r>
            <a:r>
              <a:rPr lang="en-GB" sz="1200" dirty="0">
                <a:latin typeface="Arial" panose="020B0604020202020204" pitchFamily="34" charset="0"/>
                <a:cs typeface="Arial" panose="020B0604020202020204" pitchFamily="34" charset="0"/>
              </a:rPr>
              <a:t> H et </a:t>
            </a:r>
            <a:r>
              <a:rPr lang="en-GB" sz="1200" dirty="0" err="1">
                <a:latin typeface="Arial" panose="020B0604020202020204" pitchFamily="34" charset="0"/>
                <a:cs typeface="Arial" panose="020B0604020202020204" pitchFamily="34" charset="0"/>
              </a:rPr>
              <a:t>al.</a:t>
            </a:r>
            <a:r>
              <a:rPr lang="en-GB" sz="1200" i="1" dirty="0" err="1">
                <a:latin typeface="Arial" panose="020B0604020202020204" pitchFamily="34" charset="0"/>
                <a:cs typeface="Arial" panose="020B0604020202020204" pitchFamily="34" charset="0"/>
              </a:rPr>
              <a:t>Computer</a:t>
            </a:r>
            <a:r>
              <a:rPr lang="en-GB" sz="1200" i="1" dirty="0">
                <a:latin typeface="Arial" panose="020B0604020202020204" pitchFamily="34" charset="0"/>
                <a:cs typeface="Arial" panose="020B0604020202020204" pitchFamily="34" charset="0"/>
              </a:rPr>
              <a:t> Methods and Programs in Biomedicine </a:t>
            </a:r>
            <a:r>
              <a:rPr lang="en-GB" sz="1200" dirty="0">
                <a:latin typeface="Arial" panose="020B0604020202020204" pitchFamily="34" charset="0"/>
                <a:cs typeface="Arial" panose="020B0604020202020204" pitchFamily="34" charset="0"/>
              </a:rPr>
              <a:t>1997</a:t>
            </a:r>
          </a:p>
          <a:p>
            <a:pPr algn="r"/>
            <a:r>
              <a:rPr lang="en-GB" sz="1200" dirty="0">
                <a:latin typeface="Arial" panose="020B0604020202020204" pitchFamily="34" charset="0"/>
                <a:cs typeface="Arial" panose="020B0604020202020204" pitchFamily="34" charset="0"/>
              </a:rPr>
              <a:t>Harrell JFE. </a:t>
            </a:r>
            <a:r>
              <a:rPr lang="en-GB" sz="1200" i="1" dirty="0">
                <a:latin typeface="Arial" panose="020B0604020202020204" pitchFamily="34" charset="0"/>
                <a:cs typeface="Arial" panose="020B0604020202020204" pitchFamily="34" charset="0"/>
              </a:rPr>
              <a:t>Regression </a:t>
            </a:r>
            <a:r>
              <a:rPr lang="en-GB" sz="1200" i="1" dirty="0" err="1">
                <a:latin typeface="Arial" panose="020B0604020202020204" pitchFamily="34" charset="0"/>
                <a:cs typeface="Arial" panose="020B0604020202020204" pitchFamily="34" charset="0"/>
              </a:rPr>
              <a:t>Modeling</a:t>
            </a:r>
            <a:r>
              <a:rPr lang="en-GB" sz="1200" i="1" dirty="0">
                <a:latin typeface="Arial" panose="020B0604020202020204" pitchFamily="34" charset="0"/>
                <a:cs typeface="Arial" panose="020B0604020202020204" pitchFamily="34" charset="0"/>
              </a:rPr>
              <a:t> Strategies</a:t>
            </a:r>
            <a:r>
              <a:rPr lang="en-GB" sz="1200" dirty="0">
                <a:latin typeface="Arial" panose="020B0604020202020204" pitchFamily="34" charset="0"/>
                <a:cs typeface="Arial" panose="020B0604020202020204" pitchFamily="34" charset="0"/>
              </a:rPr>
              <a:t>. </a:t>
            </a:r>
            <a:r>
              <a:rPr lang="en-GB" sz="1200" i="1" dirty="0">
                <a:latin typeface="Arial" panose="020B0604020202020204" pitchFamily="34" charset="0"/>
                <a:cs typeface="Arial" panose="020B0604020202020204" pitchFamily="34" charset="0"/>
              </a:rPr>
              <a:t>Springer </a:t>
            </a:r>
            <a:r>
              <a:rPr lang="en-GB" sz="1200" dirty="0">
                <a:latin typeface="Arial" panose="020B0604020202020204" pitchFamily="34" charset="0"/>
                <a:cs typeface="Arial" panose="020B0604020202020204" pitchFamily="34" charset="0"/>
              </a:rPr>
              <a:t>2015</a:t>
            </a:r>
          </a:p>
        </p:txBody>
      </p:sp>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48C7A019-72BE-744D-90A4-94124365A2A9}"/>
                  </a:ext>
                </a:extLst>
              </p:cNvPr>
              <p:cNvSpPr/>
              <p:nvPr/>
            </p:nvSpPr>
            <p:spPr>
              <a:xfrm>
                <a:off x="4496304" y="1525489"/>
                <a:ext cx="4473532" cy="113826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𝑔</m:t>
                      </m:r>
                      <m:r>
                        <a:rPr lang="en-US" i="0">
                          <a:latin typeface="Cambria Math" panose="02040503050406030204" pitchFamily="18" charset="0"/>
                        </a:rPr>
                        <m:t>(</m:t>
                      </m:r>
                      <m:r>
                        <a:rPr lang="en-US" i="1">
                          <a:latin typeface="Cambria Math" panose="02040503050406030204" pitchFamily="18" charset="0"/>
                        </a:rPr>
                        <m:t>𝑦</m:t>
                      </m:r>
                      <m:r>
                        <a:rPr lang="en-US" i="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0">
                              <a:latin typeface="Cambria Math" panose="02040503050406030204" pitchFamily="18" charset="0"/>
                            </a:rPr>
                            <m:t>0</m:t>
                          </m:r>
                        </m:sub>
                      </m:sSub>
                      <m:r>
                        <a:rPr lang="en-US" i="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0">
                              <a:latin typeface="Cambria Math" panose="02040503050406030204" pitchFamily="18" charset="0"/>
                            </a:rPr>
                            <m:t>1</m:t>
                          </m:r>
                        </m:sub>
                      </m:sSub>
                      <m:r>
                        <a:rPr lang="en-US" i="1">
                          <a:latin typeface="Cambria Math" panose="02040503050406030204" pitchFamily="18" charset="0"/>
                        </a:rPr>
                        <m:t>𝑥</m:t>
                      </m:r>
                      <m:r>
                        <a:rPr lang="en-US" i="0">
                          <a:latin typeface="Cambria Math" panose="02040503050406030204" pitchFamily="18" charset="0"/>
                        </a:rPr>
                        <m:t>+</m:t>
                      </m:r>
                      <m:nary>
                        <m:naryPr>
                          <m:chr m:val="∑"/>
                          <m:limLoc m:val="undOvr"/>
                          <m:grow m:val="on"/>
                          <m:ctrlPr>
                            <a:rPr lang="en-US" i="1">
                              <a:latin typeface="Cambria Math" panose="02040503050406030204" pitchFamily="18" charset="0"/>
                            </a:rPr>
                          </m:ctrlPr>
                        </m:naryPr>
                        <m:sub>
                          <m:r>
                            <a:rPr lang="en-US" i="1">
                              <a:latin typeface="Cambria Math" panose="02040503050406030204" pitchFamily="18" charset="0"/>
                            </a:rPr>
                            <m:t>𝑖</m:t>
                          </m:r>
                          <m:r>
                            <a:rPr lang="en-US" i="0">
                              <a:latin typeface="Cambria Math" panose="02040503050406030204" pitchFamily="18" charset="0"/>
                            </a:rPr>
                            <m:t>=2</m:t>
                          </m:r>
                        </m:sub>
                        <m:sup>
                          <m:r>
                            <a:rPr lang="en-US" i="1">
                              <a:latin typeface="Cambria Math" panose="02040503050406030204" pitchFamily="18" charset="0"/>
                            </a:rPr>
                            <m:t>𝑘</m:t>
                          </m:r>
                          <m:r>
                            <a:rPr lang="en-US" i="0">
                              <a:latin typeface="Cambria Math" panose="02040503050406030204" pitchFamily="18" charset="0"/>
                            </a:rPr>
                            <m:t>−1</m:t>
                          </m:r>
                        </m:sup>
                        <m:e>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𝑖</m:t>
                              </m:r>
                            </m:sub>
                          </m:sSub>
                        </m:e>
                      </m:nary>
                      <m:r>
                        <a:rPr lang="en-US" i="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𝑖</m:t>
                          </m:r>
                        </m:sub>
                      </m:sSub>
                      <m:d>
                        <m:dPr>
                          <m:ctrlPr>
                            <a:rPr lang="en-US" i="1">
                              <a:latin typeface="Cambria Math" panose="02040503050406030204" pitchFamily="18" charset="0"/>
                            </a:rPr>
                          </m:ctrlPr>
                        </m:dPr>
                        <m:e>
                          <m:r>
                            <a:rPr lang="en-US" i="1">
                              <a:latin typeface="Cambria Math" panose="02040503050406030204" pitchFamily="18" charset="0"/>
                            </a:rPr>
                            <m:t>𝑥</m:t>
                          </m:r>
                        </m:e>
                      </m:d>
                    </m:oMath>
                  </m:oMathPara>
                </a14:m>
                <a:endParaRPr lang="en-US" dirty="0">
                  <a:latin typeface="Arial" panose="020B0604020202020204" pitchFamily="34" charset="0"/>
                  <a:cs typeface="Arial" panose="020B0604020202020204" pitchFamily="34" charset="0"/>
                </a:endParaRPr>
              </a:p>
            </p:txBody>
          </p:sp>
        </mc:Choice>
        <mc:Fallback xmlns="">
          <p:sp>
            <p:nvSpPr>
              <p:cNvPr id="5" name="Rectangle 4">
                <a:extLst>
                  <a:ext uri="{FF2B5EF4-FFF2-40B4-BE49-F238E27FC236}">
                    <a16:creationId xmlns:a16="http://schemas.microsoft.com/office/drawing/2014/main" id="{48C7A019-72BE-744D-90A4-94124365A2A9}"/>
                  </a:ext>
                </a:extLst>
              </p:cNvPr>
              <p:cNvSpPr>
                <a:spLocks noRot="1" noChangeAspect="1" noMove="1" noResize="1" noEditPoints="1" noAdjustHandles="1" noChangeArrowheads="1" noChangeShapeType="1" noTextEdit="1"/>
              </p:cNvSpPr>
              <p:nvPr/>
            </p:nvSpPr>
            <p:spPr>
              <a:xfrm>
                <a:off x="4496304" y="1525489"/>
                <a:ext cx="4473532" cy="1138260"/>
              </a:xfrm>
              <a:prstGeom prst="rect">
                <a:avLst/>
              </a:prstGeom>
              <a:blipFill>
                <a:blip r:embed="rId3"/>
                <a:stretch>
                  <a:fillRect t="-101111" b="-156667"/>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78F8009E-FE96-A240-9A2F-BCA81FDBA627}"/>
              </a:ext>
            </a:extLst>
          </p:cNvPr>
          <p:cNvSpPr txBox="1"/>
          <p:nvPr/>
        </p:nvSpPr>
        <p:spPr>
          <a:xfrm>
            <a:off x="478139" y="1034309"/>
            <a:ext cx="10966451" cy="1200329"/>
          </a:xfrm>
          <a:prstGeom prst="rect">
            <a:avLst/>
          </a:prstGeom>
          <a:noFill/>
        </p:spPr>
        <p:txBody>
          <a:bodyPr wrap="square" rtlCol="0">
            <a:spAutoFit/>
          </a:bodyPr>
          <a:lstStyle/>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Flexible tool to model complex non-linear relationships between a continuous variable and an outcome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Limited assumptions</a:t>
            </a:r>
          </a:p>
        </p:txBody>
      </p:sp>
      <p:pic>
        <p:nvPicPr>
          <p:cNvPr id="7" name="Picture 6">
            <a:extLst>
              <a:ext uri="{FF2B5EF4-FFF2-40B4-BE49-F238E27FC236}">
                <a16:creationId xmlns:a16="http://schemas.microsoft.com/office/drawing/2014/main" id="{BE016EE4-249B-9343-983F-CD2680864B53}"/>
              </a:ext>
            </a:extLst>
          </p:cNvPr>
          <p:cNvPicPr>
            <a:picLocks noChangeAspect="1"/>
          </p:cNvPicPr>
          <p:nvPr/>
        </p:nvPicPr>
        <p:blipFill rotWithShape="1">
          <a:blip r:embed="rId4">
            <a:extLst>
              <a:ext uri="{28A0092B-C50C-407E-A947-70E740481C1C}">
                <a14:useLocalDpi xmlns:a14="http://schemas.microsoft.com/office/drawing/2010/main" val="0"/>
              </a:ext>
            </a:extLst>
          </a:blip>
          <a:srcRect t="7414"/>
          <a:stretch/>
        </p:blipFill>
        <p:spPr>
          <a:xfrm>
            <a:off x="1460529" y="2725818"/>
            <a:ext cx="9270942" cy="3361830"/>
          </a:xfrm>
          <a:prstGeom prst="rect">
            <a:avLst/>
          </a:prstGeom>
        </p:spPr>
      </p:pic>
      <p:cxnSp>
        <p:nvCxnSpPr>
          <p:cNvPr id="9" name="Straight Arrow Connector 8">
            <a:extLst>
              <a:ext uri="{FF2B5EF4-FFF2-40B4-BE49-F238E27FC236}">
                <a16:creationId xmlns:a16="http://schemas.microsoft.com/office/drawing/2014/main" id="{9F15657D-E7F8-BE46-A043-2FCC465CB4FA}"/>
              </a:ext>
            </a:extLst>
          </p:cNvPr>
          <p:cNvCxnSpPr>
            <a:cxnSpLocks/>
          </p:cNvCxnSpPr>
          <p:nvPr/>
        </p:nvCxnSpPr>
        <p:spPr bwMode="auto">
          <a:xfrm flipV="1">
            <a:off x="1153724" y="4523874"/>
            <a:ext cx="1769950" cy="1502916"/>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11" name="Straight Arrow Connector 10">
            <a:extLst>
              <a:ext uri="{FF2B5EF4-FFF2-40B4-BE49-F238E27FC236}">
                <a16:creationId xmlns:a16="http://schemas.microsoft.com/office/drawing/2014/main" id="{E554AB1F-8AF5-DD4B-9555-C862E5A2A419}"/>
              </a:ext>
            </a:extLst>
          </p:cNvPr>
          <p:cNvCxnSpPr>
            <a:cxnSpLocks/>
          </p:cNvCxnSpPr>
          <p:nvPr/>
        </p:nvCxnSpPr>
        <p:spPr bwMode="auto">
          <a:xfrm flipH="1">
            <a:off x="9673389" y="3982453"/>
            <a:ext cx="1364887" cy="172418"/>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16" name="TextBox 15">
            <a:extLst>
              <a:ext uri="{FF2B5EF4-FFF2-40B4-BE49-F238E27FC236}">
                <a16:creationId xmlns:a16="http://schemas.microsoft.com/office/drawing/2014/main" id="{03118E2A-214A-7742-B94E-A6B92F04C699}"/>
              </a:ext>
            </a:extLst>
          </p:cNvPr>
          <p:cNvSpPr txBox="1"/>
          <p:nvPr/>
        </p:nvSpPr>
        <p:spPr>
          <a:xfrm>
            <a:off x="11038276" y="3696517"/>
            <a:ext cx="1121825" cy="461665"/>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Linear</a:t>
            </a:r>
          </a:p>
        </p:txBody>
      </p:sp>
      <p:sp>
        <p:nvSpPr>
          <p:cNvPr id="17" name="TextBox 16">
            <a:extLst>
              <a:ext uri="{FF2B5EF4-FFF2-40B4-BE49-F238E27FC236}">
                <a16:creationId xmlns:a16="http://schemas.microsoft.com/office/drawing/2014/main" id="{E9FE4587-3A24-D54A-A731-728BE9A7857E}"/>
              </a:ext>
            </a:extLst>
          </p:cNvPr>
          <p:cNvSpPr txBox="1"/>
          <p:nvPr/>
        </p:nvSpPr>
        <p:spPr>
          <a:xfrm>
            <a:off x="478139" y="5991466"/>
            <a:ext cx="1121825" cy="461665"/>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Linear</a:t>
            </a:r>
          </a:p>
        </p:txBody>
      </p:sp>
    </p:spTree>
    <p:extLst>
      <p:ext uri="{BB962C8B-B14F-4D97-AF65-F5344CB8AC3E}">
        <p14:creationId xmlns:p14="http://schemas.microsoft.com/office/powerpoint/2010/main" val="27711798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36543-7A20-B144-B4A9-843F020673C8}"/>
              </a:ext>
            </a:extLst>
          </p:cNvPr>
          <p:cNvSpPr>
            <a:spLocks noGrp="1"/>
          </p:cNvSpPr>
          <p:nvPr>
            <p:ph type="title"/>
          </p:nvPr>
        </p:nvSpPr>
        <p:spPr>
          <a:xfrm>
            <a:off x="611721" y="215716"/>
            <a:ext cx="11371705" cy="685800"/>
          </a:xfrm>
        </p:spPr>
        <p:txBody>
          <a:bodyPr/>
          <a:lstStyle/>
          <a:p>
            <a:r>
              <a:rPr lang="en-US" sz="2400" dirty="0"/>
              <a:t>“Under the hood”</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A025C0ED-F2C3-A344-880D-B31C79404711}"/>
                  </a:ext>
                </a:extLst>
              </p:cNvPr>
              <p:cNvSpPr>
                <a:spLocks noGrp="1"/>
              </p:cNvSpPr>
              <p:nvPr>
                <p:ph type="body" sz="quarter" idx="12"/>
              </p:nvPr>
            </p:nvSpPr>
            <p:spPr>
              <a:xfrm>
                <a:off x="610660" y="1135122"/>
                <a:ext cx="10970679" cy="5422941"/>
              </a:xfrm>
            </p:spPr>
            <p:txBody>
              <a:bodyPr/>
              <a:lstStyle/>
              <a:p>
                <a:pPr marL="457200" indent="-457200">
                  <a:buFont typeface="Arial" panose="020B0604020202020204" pitchFamily="34" charset="0"/>
                  <a:buChar char="•"/>
                </a:pPr>
                <a:r>
                  <a:rPr lang="en-US" sz="2400" dirty="0"/>
                  <a:t>Simulate “biomarker” (random uniform)</a:t>
                </a:r>
              </a:p>
              <a:p>
                <a:pPr marL="457200" indent="-457200">
                  <a:buFont typeface="Arial" panose="020B0604020202020204" pitchFamily="34" charset="0"/>
                  <a:buChar char="•"/>
                </a:pPr>
                <a:r>
                  <a:rPr lang="en-US" sz="2400" dirty="0"/>
                  <a:t>Impose a non-linear relationship between the biomarker and the logit (log of the odds) of the outcome using trigonometric (sine or tangent) or hyperbolic functions (hyperbolic tangent)</a:t>
                </a:r>
              </a:p>
              <a:p>
                <a:pPr marL="457200" indent="-457200">
                  <a:buFont typeface="Arial" panose="020B0604020202020204" pitchFamily="34" charset="0"/>
                  <a:buChar char="•"/>
                </a:pPr>
                <a:r>
                  <a:rPr lang="en-US" sz="2400" dirty="0"/>
                  <a:t>Calculate probabilities from logits (</a:t>
                </a:r>
                <a14:m>
                  <m:oMath xmlns:m="http://schemas.openxmlformats.org/officeDocument/2006/math">
                    <m:f>
                      <m:fPr>
                        <m:ctrlPr>
                          <a:rPr lang="en-US" sz="2400" i="1" smtClean="0">
                            <a:latin typeface="Cambria Math" panose="02040503050406030204" pitchFamily="18" charset="0"/>
                          </a:rPr>
                        </m:ctrlPr>
                      </m:fPr>
                      <m:num>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𝑒</m:t>
                            </m:r>
                          </m:e>
                          <m:sup>
                            <m:r>
                              <a:rPr lang="en-US" sz="2400" b="0" i="1" smtClean="0">
                                <a:latin typeface="Cambria Math" panose="02040503050406030204" pitchFamily="18" charset="0"/>
                              </a:rPr>
                              <m:t>𝑙𝑜𝑔𝑖𝑡</m:t>
                            </m:r>
                          </m:sup>
                        </m:sSup>
                      </m:num>
                      <m:den>
                        <m:r>
                          <a:rPr lang="en-US" sz="2400" b="0" i="1" smtClean="0">
                            <a:latin typeface="Cambria Math" panose="02040503050406030204" pitchFamily="18" charset="0"/>
                          </a:rPr>
                          <m:t>1+</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𝑒</m:t>
                            </m:r>
                          </m:e>
                          <m:sup>
                            <m:r>
                              <a:rPr lang="en-US" sz="2400" b="0" i="1" smtClean="0">
                                <a:latin typeface="Cambria Math" panose="02040503050406030204" pitchFamily="18" charset="0"/>
                              </a:rPr>
                              <m:t>𝑙𝑜𝑔𝑖𝑡</m:t>
                            </m:r>
                          </m:sup>
                        </m:sSup>
                      </m:den>
                    </m:f>
                    <m:r>
                      <a:rPr lang="en-US" sz="2400" b="0" i="1" smtClean="0">
                        <a:latin typeface="Cambria Math" panose="02040503050406030204" pitchFamily="18" charset="0"/>
                      </a:rPr>
                      <m:t>)</m:t>
                    </m:r>
                  </m:oMath>
                </a14:m>
                <a:endParaRPr lang="en-US" sz="2400" dirty="0"/>
              </a:p>
              <a:p>
                <a:pPr marL="457200" indent="-457200">
                  <a:buFont typeface="Arial" panose="020B0604020202020204" pitchFamily="34" charset="0"/>
                  <a:buChar char="•"/>
                </a:pPr>
                <a:r>
                  <a:rPr lang="en-US" sz="2400" dirty="0"/>
                  <a:t>Simulate outcome (Y) values for each biomarker value randomly drawing from a uniform probability distribution (Y=1 if </a:t>
                </a:r>
                <a:r>
                  <a:rPr lang="en-US" sz="2400" dirty="0" err="1"/>
                  <a:t>runif</a:t>
                </a:r>
                <a:r>
                  <a:rPr lang="en-US" sz="2400" dirty="0"/>
                  <a:t>&lt;prob)</a:t>
                </a:r>
              </a:p>
              <a:p>
                <a:pPr marL="457200" indent="-457200">
                  <a:buFont typeface="Arial" panose="020B0604020202020204" pitchFamily="34" charset="0"/>
                  <a:buChar char="•"/>
                </a:pPr>
                <a:r>
                  <a:rPr lang="en-US" sz="2400" dirty="0"/>
                  <a:t>Fit two logistic regression models using rms R package:</a:t>
                </a:r>
              </a:p>
              <a:p>
                <a:pPr marL="1036624" lvl="1" indent="-457200">
                  <a:buFont typeface="Arial" panose="020B0604020202020204" pitchFamily="34" charset="0"/>
                  <a:buChar char="•"/>
                </a:pPr>
                <a:r>
                  <a:rPr lang="en-US" sz="1600" dirty="0"/>
                  <a:t>Biomarker as a continuous variable (</a:t>
                </a:r>
                <a:r>
                  <a:rPr lang="en-US" sz="1600" dirty="0" err="1"/>
                  <a:t>unsplined</a:t>
                </a:r>
                <a:r>
                  <a:rPr lang="en-US" sz="1600" dirty="0"/>
                  <a:t>)</a:t>
                </a:r>
              </a:p>
              <a:p>
                <a:pPr marL="1036624" lvl="1" indent="-457200">
                  <a:buFont typeface="Arial" panose="020B0604020202020204" pitchFamily="34" charset="0"/>
                  <a:buChar char="•"/>
                </a:pPr>
                <a:r>
                  <a:rPr lang="en-US" sz="1600" dirty="0"/>
                  <a:t>Biomarkers modeled using a restricted cubic spline with n knots (default = 5 knots, </a:t>
                </a:r>
                <a:r>
                  <a:rPr lang="en-US" sz="1600" dirty="0" err="1"/>
                  <a:t>rcs</a:t>
                </a:r>
                <a:r>
                  <a:rPr lang="en-US" sz="1600" dirty="0"/>
                  <a:t> function)</a:t>
                </a:r>
              </a:p>
              <a:p>
                <a:pPr marL="457200" indent="-457200">
                  <a:buFont typeface="Arial" panose="020B0604020202020204" pitchFamily="34" charset="0"/>
                  <a:buChar char="•"/>
                </a:pPr>
                <a:r>
                  <a:rPr lang="en-US" sz="2400" dirty="0"/>
                  <a:t>Plot assumed-true and predicted probabilities</a:t>
                </a:r>
              </a:p>
            </p:txBody>
          </p:sp>
        </mc:Choice>
        <mc:Fallback xmlns="">
          <p:sp>
            <p:nvSpPr>
              <p:cNvPr id="3" name="Text Placeholder 2">
                <a:extLst>
                  <a:ext uri="{FF2B5EF4-FFF2-40B4-BE49-F238E27FC236}">
                    <a16:creationId xmlns:a16="http://schemas.microsoft.com/office/drawing/2014/main" id="{A025C0ED-F2C3-A344-880D-B31C79404711}"/>
                  </a:ext>
                </a:extLst>
              </p:cNvPr>
              <p:cNvSpPr>
                <a:spLocks noGrp="1" noRot="1" noChangeAspect="1" noMove="1" noResize="1" noEditPoints="1" noAdjustHandles="1" noChangeArrowheads="1" noChangeShapeType="1" noTextEdit="1"/>
              </p:cNvSpPr>
              <p:nvPr>
                <p:ph type="body" sz="quarter" idx="12"/>
              </p:nvPr>
            </p:nvSpPr>
            <p:spPr>
              <a:xfrm>
                <a:off x="610660" y="1135122"/>
                <a:ext cx="10970679" cy="5422941"/>
              </a:xfrm>
              <a:blipFill>
                <a:blip r:embed="rId2"/>
                <a:stretch>
                  <a:fillRect l="-1620" t="-701" b="-1402"/>
                </a:stretch>
              </a:blipFill>
            </p:spPr>
            <p:txBody>
              <a:bodyPr/>
              <a:lstStyle/>
              <a:p>
                <a:r>
                  <a:rPr lang="en-US">
                    <a:noFill/>
                  </a:rPr>
                  <a:t> </a:t>
                </a:r>
              </a:p>
            </p:txBody>
          </p:sp>
        </mc:Fallback>
      </mc:AlternateContent>
    </p:spTree>
    <p:extLst>
      <p:ext uri="{BB962C8B-B14F-4D97-AF65-F5344CB8AC3E}">
        <p14:creationId xmlns:p14="http://schemas.microsoft.com/office/powerpoint/2010/main" val="1039864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BA7976-C93A-A94D-B009-2874277DB531}"/>
              </a:ext>
            </a:extLst>
          </p:cNvPr>
          <p:cNvSpPr>
            <a:spLocks noGrp="1"/>
          </p:cNvSpPr>
          <p:nvPr>
            <p:ph type="title"/>
          </p:nvPr>
        </p:nvSpPr>
        <p:spPr>
          <a:xfrm>
            <a:off x="611187" y="245081"/>
            <a:ext cx="11468517" cy="685800"/>
          </a:xfrm>
        </p:spPr>
        <p:txBody>
          <a:bodyPr/>
          <a:lstStyle/>
          <a:p>
            <a:r>
              <a:rPr lang="en-US" sz="2400" dirty="0" err="1"/>
              <a:t>Spliny</a:t>
            </a:r>
            <a:r>
              <a:rPr lang="en-US" sz="2400" dirty="0"/>
              <a:t>: </a:t>
            </a:r>
            <a:br>
              <a:rPr lang="en-US" sz="2400" dirty="0"/>
            </a:br>
            <a:r>
              <a:rPr lang="en-US" sz="2400" dirty="0"/>
              <a:t>restricted cubic splines to model non-linear effects using logistic regression</a:t>
            </a:r>
          </a:p>
        </p:txBody>
      </p:sp>
      <p:pic>
        <p:nvPicPr>
          <p:cNvPr id="5" name="Picture 4">
            <a:extLst>
              <a:ext uri="{FF2B5EF4-FFF2-40B4-BE49-F238E27FC236}">
                <a16:creationId xmlns:a16="http://schemas.microsoft.com/office/drawing/2014/main" id="{B7D1CB2E-B718-244F-8245-C7414711C4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87" y="1478317"/>
            <a:ext cx="12192000" cy="4815766"/>
          </a:xfrm>
          <a:prstGeom prst="rect">
            <a:avLst/>
          </a:prstGeom>
        </p:spPr>
      </p:pic>
      <p:sp>
        <p:nvSpPr>
          <p:cNvPr id="3" name="TextBox 2">
            <a:extLst>
              <a:ext uri="{FF2B5EF4-FFF2-40B4-BE49-F238E27FC236}">
                <a16:creationId xmlns:a16="http://schemas.microsoft.com/office/drawing/2014/main" id="{18E979C2-D04F-BE4E-967E-A888818A27CA}"/>
              </a:ext>
            </a:extLst>
          </p:cNvPr>
          <p:cNvSpPr txBox="1"/>
          <p:nvPr/>
        </p:nvSpPr>
        <p:spPr>
          <a:xfrm>
            <a:off x="3878971" y="6443642"/>
            <a:ext cx="4932948" cy="338554"/>
          </a:xfrm>
          <a:prstGeom prst="rect">
            <a:avLst/>
          </a:prstGeom>
          <a:noFill/>
        </p:spPr>
        <p:txBody>
          <a:bodyPr wrap="square" rtlCol="0">
            <a:spAutoFit/>
          </a:bodyPr>
          <a:lstStyle/>
          <a:p>
            <a:r>
              <a:rPr lang="en-US" sz="1600" dirty="0">
                <a:latin typeface="+mj-lt"/>
              </a:rPr>
              <a:t>Shaded areas represent the 95% CI of the estimates</a:t>
            </a:r>
          </a:p>
        </p:txBody>
      </p:sp>
    </p:spTree>
    <p:extLst>
      <p:ext uri="{BB962C8B-B14F-4D97-AF65-F5344CB8AC3E}">
        <p14:creationId xmlns:p14="http://schemas.microsoft.com/office/powerpoint/2010/main" val="31435492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798364-E26F-124D-900D-AE00FE086DF6}"/>
              </a:ext>
            </a:extLst>
          </p:cNvPr>
          <p:cNvSpPr>
            <a:spLocks noGrp="1"/>
          </p:cNvSpPr>
          <p:nvPr>
            <p:ph type="title"/>
          </p:nvPr>
        </p:nvSpPr>
        <p:spPr>
          <a:xfrm>
            <a:off x="599156" y="237544"/>
            <a:ext cx="10966450" cy="685800"/>
          </a:xfrm>
        </p:spPr>
        <p:txBody>
          <a:bodyPr/>
          <a:lstStyle/>
          <a:p>
            <a:r>
              <a:rPr lang="en-US" dirty="0" err="1"/>
              <a:t>Spliny</a:t>
            </a:r>
            <a:r>
              <a:rPr lang="en-US" dirty="0"/>
              <a:t> in action</a:t>
            </a:r>
          </a:p>
        </p:txBody>
      </p:sp>
      <p:pic>
        <p:nvPicPr>
          <p:cNvPr id="15" name="Picture 14">
            <a:extLst>
              <a:ext uri="{FF2B5EF4-FFF2-40B4-BE49-F238E27FC236}">
                <a16:creationId xmlns:a16="http://schemas.microsoft.com/office/drawing/2014/main" id="{0E5EFD07-4B43-E447-AA13-9AB278AD0B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9659" y="2305814"/>
            <a:ext cx="3842632" cy="2561754"/>
          </a:xfrm>
          <a:prstGeom prst="rect">
            <a:avLst/>
          </a:prstGeom>
        </p:spPr>
      </p:pic>
      <p:pic>
        <p:nvPicPr>
          <p:cNvPr id="17" name="Picture 16">
            <a:extLst>
              <a:ext uri="{FF2B5EF4-FFF2-40B4-BE49-F238E27FC236}">
                <a16:creationId xmlns:a16="http://schemas.microsoft.com/office/drawing/2014/main" id="{EAE3686C-FF92-6D48-85D2-AC474EB302B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19077" y="2245654"/>
            <a:ext cx="3946358" cy="2630905"/>
          </a:xfrm>
          <a:prstGeom prst="rect">
            <a:avLst/>
          </a:prstGeom>
        </p:spPr>
      </p:pic>
      <p:pic>
        <p:nvPicPr>
          <p:cNvPr id="20" name="Picture 19">
            <a:extLst>
              <a:ext uri="{FF2B5EF4-FFF2-40B4-BE49-F238E27FC236}">
                <a16:creationId xmlns:a16="http://schemas.microsoft.com/office/drawing/2014/main" id="{23505E70-1FBA-E343-8D5C-B6B210E3F0C8}"/>
              </a:ext>
            </a:extLst>
          </p:cNvPr>
          <p:cNvPicPr>
            <a:picLocks noChangeAspect="1"/>
          </p:cNvPicPr>
          <p:nvPr/>
        </p:nvPicPr>
        <p:blipFill rotWithShape="1">
          <a:blip r:embed="rId5">
            <a:extLst>
              <a:ext uri="{28A0092B-C50C-407E-A947-70E740481C1C}">
                <a14:useLocalDpi xmlns:a14="http://schemas.microsoft.com/office/drawing/2010/main" val="0"/>
              </a:ext>
            </a:extLst>
          </a:blip>
          <a:srcRect l="81921" t="31013" b="57245"/>
          <a:stretch/>
        </p:blipFill>
        <p:spPr>
          <a:xfrm>
            <a:off x="4538854" y="5382304"/>
            <a:ext cx="3698767" cy="948914"/>
          </a:xfrm>
          <a:prstGeom prst="rect">
            <a:avLst/>
          </a:prstGeom>
        </p:spPr>
      </p:pic>
      <p:pic>
        <p:nvPicPr>
          <p:cNvPr id="23" name="Picture 22">
            <a:extLst>
              <a:ext uri="{FF2B5EF4-FFF2-40B4-BE49-F238E27FC236}">
                <a16:creationId xmlns:a16="http://schemas.microsoft.com/office/drawing/2014/main" id="{76C4E722-BC9D-BB49-804D-2A1DB764A2F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188308" y="2221590"/>
            <a:ext cx="4015724" cy="2677149"/>
          </a:xfrm>
          <a:prstGeom prst="rect">
            <a:avLst/>
          </a:prstGeom>
        </p:spPr>
      </p:pic>
      <p:sp>
        <p:nvSpPr>
          <p:cNvPr id="24" name="TextBox 23">
            <a:extLst>
              <a:ext uri="{FF2B5EF4-FFF2-40B4-BE49-F238E27FC236}">
                <a16:creationId xmlns:a16="http://schemas.microsoft.com/office/drawing/2014/main" id="{F04E1DFE-62B2-5A47-B6C9-CB0637771AE9}"/>
              </a:ext>
            </a:extLst>
          </p:cNvPr>
          <p:cNvSpPr txBox="1"/>
          <p:nvPr/>
        </p:nvSpPr>
        <p:spPr>
          <a:xfrm>
            <a:off x="8641685" y="4765705"/>
            <a:ext cx="3517232" cy="369332"/>
          </a:xfrm>
          <a:prstGeom prst="rect">
            <a:avLst/>
          </a:prstGeom>
          <a:solidFill>
            <a:srgbClr val="FFFFFF"/>
          </a:solidFill>
        </p:spPr>
        <p:txBody>
          <a:bodyPr wrap="square" rtlCol="0">
            <a:spAutoFit/>
          </a:bodyPr>
          <a:lstStyle/>
          <a:p>
            <a:pPr algn="ctr"/>
            <a:r>
              <a:rPr lang="en-US" sz="1800" dirty="0">
                <a:latin typeface="+mn-lt"/>
              </a:rPr>
              <a:t>Biomarker serum concentration</a:t>
            </a:r>
          </a:p>
        </p:txBody>
      </p:sp>
      <p:sp>
        <p:nvSpPr>
          <p:cNvPr id="25" name="TextBox 24">
            <a:extLst>
              <a:ext uri="{FF2B5EF4-FFF2-40B4-BE49-F238E27FC236}">
                <a16:creationId xmlns:a16="http://schemas.microsoft.com/office/drawing/2014/main" id="{2C613D75-0392-DB4B-84EF-8B9D65C616D6}"/>
              </a:ext>
            </a:extLst>
          </p:cNvPr>
          <p:cNvSpPr txBox="1"/>
          <p:nvPr/>
        </p:nvSpPr>
        <p:spPr>
          <a:xfrm>
            <a:off x="4625961" y="4765705"/>
            <a:ext cx="3517232" cy="369332"/>
          </a:xfrm>
          <a:prstGeom prst="rect">
            <a:avLst/>
          </a:prstGeom>
          <a:solidFill>
            <a:srgbClr val="FFFFFF"/>
          </a:solidFill>
        </p:spPr>
        <p:txBody>
          <a:bodyPr wrap="square" rtlCol="0">
            <a:spAutoFit/>
          </a:bodyPr>
          <a:lstStyle/>
          <a:p>
            <a:pPr algn="ctr"/>
            <a:r>
              <a:rPr lang="en-US" sz="1800" dirty="0">
                <a:latin typeface="+mn-lt"/>
              </a:rPr>
              <a:t>Biomarker serum concentration</a:t>
            </a:r>
          </a:p>
        </p:txBody>
      </p:sp>
      <p:sp>
        <p:nvSpPr>
          <p:cNvPr id="26" name="TextBox 25">
            <a:extLst>
              <a:ext uri="{FF2B5EF4-FFF2-40B4-BE49-F238E27FC236}">
                <a16:creationId xmlns:a16="http://schemas.microsoft.com/office/drawing/2014/main" id="{C84BB7FA-5D76-AF43-9328-D95E1A659B28}"/>
              </a:ext>
            </a:extLst>
          </p:cNvPr>
          <p:cNvSpPr txBox="1"/>
          <p:nvPr/>
        </p:nvSpPr>
        <p:spPr>
          <a:xfrm>
            <a:off x="506016" y="4765705"/>
            <a:ext cx="3517232" cy="369332"/>
          </a:xfrm>
          <a:prstGeom prst="rect">
            <a:avLst/>
          </a:prstGeom>
          <a:solidFill>
            <a:srgbClr val="FFFFFF"/>
          </a:solidFill>
        </p:spPr>
        <p:txBody>
          <a:bodyPr wrap="square" rtlCol="0">
            <a:spAutoFit/>
          </a:bodyPr>
          <a:lstStyle/>
          <a:p>
            <a:pPr algn="ctr"/>
            <a:r>
              <a:rPr lang="en-US" sz="1800" dirty="0">
                <a:latin typeface="+mn-lt"/>
              </a:rPr>
              <a:t>Biomarker serum concentration</a:t>
            </a:r>
          </a:p>
        </p:txBody>
      </p:sp>
      <p:sp>
        <p:nvSpPr>
          <p:cNvPr id="27" name="TextBox 26">
            <a:extLst>
              <a:ext uri="{FF2B5EF4-FFF2-40B4-BE49-F238E27FC236}">
                <a16:creationId xmlns:a16="http://schemas.microsoft.com/office/drawing/2014/main" id="{B0B4548A-C961-2A49-BA30-690866369CE9}"/>
              </a:ext>
            </a:extLst>
          </p:cNvPr>
          <p:cNvSpPr txBox="1"/>
          <p:nvPr/>
        </p:nvSpPr>
        <p:spPr>
          <a:xfrm rot="16200000">
            <a:off x="6429692" y="3197240"/>
            <a:ext cx="3517232" cy="369332"/>
          </a:xfrm>
          <a:prstGeom prst="rect">
            <a:avLst/>
          </a:prstGeom>
          <a:solidFill>
            <a:srgbClr val="FFFFFF"/>
          </a:solidFill>
        </p:spPr>
        <p:txBody>
          <a:bodyPr wrap="square" rtlCol="0">
            <a:spAutoFit/>
          </a:bodyPr>
          <a:lstStyle/>
          <a:p>
            <a:pPr algn="ctr"/>
            <a:r>
              <a:rPr lang="en-US" sz="1800" dirty="0" err="1">
                <a:latin typeface="+mn-lt"/>
              </a:rPr>
              <a:t>Pr</a:t>
            </a:r>
            <a:r>
              <a:rPr lang="en-US" sz="1800" dirty="0">
                <a:latin typeface="+mn-lt"/>
              </a:rPr>
              <a:t>(event)</a:t>
            </a:r>
          </a:p>
        </p:txBody>
      </p:sp>
      <p:sp>
        <p:nvSpPr>
          <p:cNvPr id="28" name="TextBox 27">
            <a:extLst>
              <a:ext uri="{FF2B5EF4-FFF2-40B4-BE49-F238E27FC236}">
                <a16:creationId xmlns:a16="http://schemas.microsoft.com/office/drawing/2014/main" id="{F0601C1E-308F-B74A-B7D9-063611064EB5}"/>
              </a:ext>
            </a:extLst>
          </p:cNvPr>
          <p:cNvSpPr txBox="1"/>
          <p:nvPr/>
        </p:nvSpPr>
        <p:spPr>
          <a:xfrm rot="16200000">
            <a:off x="2384714" y="3244334"/>
            <a:ext cx="3517232" cy="369332"/>
          </a:xfrm>
          <a:prstGeom prst="rect">
            <a:avLst/>
          </a:prstGeom>
          <a:solidFill>
            <a:srgbClr val="FFFFFF"/>
          </a:solidFill>
        </p:spPr>
        <p:txBody>
          <a:bodyPr wrap="square" rtlCol="0">
            <a:spAutoFit/>
          </a:bodyPr>
          <a:lstStyle/>
          <a:p>
            <a:pPr algn="ctr"/>
            <a:r>
              <a:rPr lang="en-US" sz="1800" dirty="0" err="1">
                <a:latin typeface="+mn-lt"/>
              </a:rPr>
              <a:t>Pr</a:t>
            </a:r>
            <a:r>
              <a:rPr lang="en-US" sz="1800" dirty="0">
                <a:latin typeface="+mn-lt"/>
              </a:rPr>
              <a:t>(event)</a:t>
            </a:r>
          </a:p>
        </p:txBody>
      </p:sp>
      <p:sp>
        <p:nvSpPr>
          <p:cNvPr id="29" name="TextBox 28">
            <a:extLst>
              <a:ext uri="{FF2B5EF4-FFF2-40B4-BE49-F238E27FC236}">
                <a16:creationId xmlns:a16="http://schemas.microsoft.com/office/drawing/2014/main" id="{CEDC7980-FEFF-6045-A11F-9DA6B695060C}"/>
              </a:ext>
            </a:extLst>
          </p:cNvPr>
          <p:cNvSpPr txBox="1"/>
          <p:nvPr/>
        </p:nvSpPr>
        <p:spPr>
          <a:xfrm rot="16200000">
            <a:off x="-1587804" y="3402025"/>
            <a:ext cx="3517232" cy="369332"/>
          </a:xfrm>
          <a:prstGeom prst="rect">
            <a:avLst/>
          </a:prstGeom>
          <a:solidFill>
            <a:srgbClr val="FFFFFF"/>
          </a:solidFill>
        </p:spPr>
        <p:txBody>
          <a:bodyPr wrap="square" rtlCol="0">
            <a:spAutoFit/>
          </a:bodyPr>
          <a:lstStyle/>
          <a:p>
            <a:pPr algn="ctr"/>
            <a:r>
              <a:rPr lang="en-US" sz="1800" dirty="0" err="1">
                <a:latin typeface="+mn-lt"/>
              </a:rPr>
              <a:t>Pr</a:t>
            </a:r>
            <a:r>
              <a:rPr lang="en-US" sz="1800" dirty="0">
                <a:latin typeface="+mn-lt"/>
              </a:rPr>
              <a:t>(event)</a:t>
            </a:r>
          </a:p>
        </p:txBody>
      </p:sp>
    </p:spTree>
    <p:extLst>
      <p:ext uri="{BB962C8B-B14F-4D97-AF65-F5344CB8AC3E}">
        <p14:creationId xmlns:p14="http://schemas.microsoft.com/office/powerpoint/2010/main" val="3763224381"/>
      </p:ext>
    </p:extLst>
  </p:cSld>
  <p:clrMapOvr>
    <a:masterClrMapping/>
  </p:clrMapOvr>
</p:sld>
</file>

<file path=ppt/theme/theme1.xml><?xml version="1.0" encoding="utf-8"?>
<a:theme xmlns:a="http://schemas.openxmlformats.org/drawingml/2006/main" name="Default Design">
  <a:themeElements>
    <a:clrScheme name="Custom 8">
      <a:dk1>
        <a:srgbClr val="18243D"/>
      </a:dk1>
      <a:lt1>
        <a:srgbClr val="6FB433"/>
      </a:lt1>
      <a:dk2>
        <a:srgbClr val="20605D"/>
      </a:dk2>
      <a:lt2>
        <a:srgbClr val="E6E7E8"/>
      </a:lt2>
      <a:accent1>
        <a:srgbClr val="329F9B"/>
      </a:accent1>
      <a:accent2>
        <a:srgbClr val="89C348"/>
      </a:accent2>
      <a:accent3>
        <a:srgbClr val="FFFFFF"/>
      </a:accent3>
      <a:accent4>
        <a:srgbClr val="000000"/>
      </a:accent4>
      <a:accent5>
        <a:srgbClr val="FFFFFF"/>
      </a:accent5>
      <a:accent6>
        <a:srgbClr val="FFFFFF"/>
      </a:accent6>
      <a:hlink>
        <a:srgbClr val="207C7E"/>
      </a:hlink>
      <a:folHlink>
        <a:srgbClr val="39B6B9"/>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1"/>
        </a:solidFill>
        <a:ln w="9525" cap="flat" cmpd="sng" algn="ctr">
          <a:noFill/>
          <a:prstDash val="solid"/>
          <a:round/>
          <a:headEnd type="none" w="med" len="med"/>
          <a:tailEnd type="none" w="med" len="med"/>
        </a:ln>
        <a:effectLst/>
      </a:spPr>
      <a:bodyPr vert="horz" wrap="non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Default Design 1">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969696"/>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F8F8F8"/>
        </a:dk2>
        <a:lt2>
          <a:srgbClr val="C0C0C0"/>
        </a:lt2>
        <a:accent1>
          <a:srgbClr val="5BABEB"/>
        </a:accent1>
        <a:accent2>
          <a:srgbClr val="F9D880"/>
        </a:accent2>
        <a:accent3>
          <a:srgbClr val="FFFFFF"/>
        </a:accent3>
        <a:accent4>
          <a:srgbClr val="000000"/>
        </a:accent4>
        <a:accent5>
          <a:srgbClr val="B5D2F3"/>
        </a:accent5>
        <a:accent6>
          <a:srgbClr val="E2C473"/>
        </a:accent6>
        <a:hlink>
          <a:srgbClr val="B7B6BA"/>
        </a:hlink>
        <a:folHlink>
          <a:srgbClr val="CDE6F9"/>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Default Design">
  <a:themeElements>
    <a:clrScheme name="Fred Hutch">
      <a:dk1>
        <a:srgbClr val="1C3B61"/>
      </a:dk1>
      <a:lt1>
        <a:srgbClr val="6FB433"/>
      </a:lt1>
      <a:dk2>
        <a:srgbClr val="20605D"/>
      </a:dk2>
      <a:lt2>
        <a:srgbClr val="E6E7E8"/>
      </a:lt2>
      <a:accent1>
        <a:srgbClr val="329F9B"/>
      </a:accent1>
      <a:accent2>
        <a:srgbClr val="89C348"/>
      </a:accent2>
      <a:accent3>
        <a:srgbClr val="FFFFFF"/>
      </a:accent3>
      <a:accent4>
        <a:srgbClr val="000000"/>
      </a:accent4>
      <a:accent5>
        <a:srgbClr val="FFFFFF"/>
      </a:accent5>
      <a:accent6>
        <a:srgbClr val="FFFFFF"/>
      </a:accent6>
      <a:hlink>
        <a:srgbClr val="207C7E"/>
      </a:hlink>
      <a:folHlink>
        <a:srgbClr val="39B6B9"/>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1"/>
        </a:solidFill>
        <a:ln w="9525" cap="flat" cmpd="sng" algn="ctr">
          <a:noFill/>
          <a:prstDash val="solid"/>
          <a:round/>
          <a:headEnd type="none" w="med" len="med"/>
          <a:tailEnd type="none" w="med" len="med"/>
        </a:ln>
        <a:effectLst/>
      </a:spPr>
      <a:bodyPr vert="horz" wrap="non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Default Design 1">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969696"/>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F8F8F8"/>
        </a:dk2>
        <a:lt2>
          <a:srgbClr val="C0C0C0"/>
        </a:lt2>
        <a:accent1>
          <a:srgbClr val="5BABEB"/>
        </a:accent1>
        <a:accent2>
          <a:srgbClr val="F9D880"/>
        </a:accent2>
        <a:accent3>
          <a:srgbClr val="FFFFFF"/>
        </a:accent3>
        <a:accent4>
          <a:srgbClr val="000000"/>
        </a:accent4>
        <a:accent5>
          <a:srgbClr val="B5D2F3"/>
        </a:accent5>
        <a:accent6>
          <a:srgbClr val="E2C473"/>
        </a:accent6>
        <a:hlink>
          <a:srgbClr val="B7B6BA"/>
        </a:hlink>
        <a:folHlink>
          <a:srgbClr val="CDE6F9"/>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2_Default Design">
  <a:themeElements>
    <a:clrScheme name="Fred Hutch 1">
      <a:dk1>
        <a:srgbClr val="1C3B61"/>
      </a:dk1>
      <a:lt1>
        <a:srgbClr val="89C348"/>
      </a:lt1>
      <a:dk2>
        <a:srgbClr val="207C7E"/>
      </a:dk2>
      <a:lt2>
        <a:srgbClr val="E6E6E6"/>
      </a:lt2>
      <a:accent1>
        <a:srgbClr val="39B6B9"/>
      </a:accent1>
      <a:accent2>
        <a:srgbClr val="89C348"/>
      </a:accent2>
      <a:accent3>
        <a:srgbClr val="FFFFFF"/>
      </a:accent3>
      <a:accent4>
        <a:srgbClr val="000000"/>
      </a:accent4>
      <a:accent5>
        <a:srgbClr val="FFFFFF"/>
      </a:accent5>
      <a:accent6>
        <a:srgbClr val="FFFFFF"/>
      </a:accent6>
      <a:hlink>
        <a:srgbClr val="207C7E"/>
      </a:hlink>
      <a:folHlink>
        <a:srgbClr val="39B6B9"/>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1"/>
        </a:solidFill>
        <a:ln w="9525" cap="flat" cmpd="sng" algn="ctr">
          <a:noFill/>
          <a:prstDash val="solid"/>
          <a:round/>
          <a:headEnd type="none" w="med" len="med"/>
          <a:tailEnd type="none" w="med" len="med"/>
        </a:ln>
        <a:effectLst/>
      </a:spPr>
      <a:bodyPr vert="horz" wrap="non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Default Design 1">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969696"/>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F8F8F8"/>
        </a:dk2>
        <a:lt2>
          <a:srgbClr val="C0C0C0"/>
        </a:lt2>
        <a:accent1>
          <a:srgbClr val="5BABEB"/>
        </a:accent1>
        <a:accent2>
          <a:srgbClr val="F9D880"/>
        </a:accent2>
        <a:accent3>
          <a:srgbClr val="FFFFFF"/>
        </a:accent3>
        <a:accent4>
          <a:srgbClr val="000000"/>
        </a:accent4>
        <a:accent5>
          <a:srgbClr val="B5D2F3"/>
        </a:accent5>
        <a:accent6>
          <a:srgbClr val="E2C473"/>
        </a:accent6>
        <a:hlink>
          <a:srgbClr val="B7B6BA"/>
        </a:hlink>
        <a:folHlink>
          <a:srgbClr val="CDE6F9"/>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3_Default Design">
  <a:themeElements>
    <a:clrScheme name="Custom 8">
      <a:dk1>
        <a:srgbClr val="18243D"/>
      </a:dk1>
      <a:lt1>
        <a:srgbClr val="6FB433"/>
      </a:lt1>
      <a:dk2>
        <a:srgbClr val="20605D"/>
      </a:dk2>
      <a:lt2>
        <a:srgbClr val="E6E7E8"/>
      </a:lt2>
      <a:accent1>
        <a:srgbClr val="329F9B"/>
      </a:accent1>
      <a:accent2>
        <a:srgbClr val="89C348"/>
      </a:accent2>
      <a:accent3>
        <a:srgbClr val="FFFFFF"/>
      </a:accent3>
      <a:accent4>
        <a:srgbClr val="000000"/>
      </a:accent4>
      <a:accent5>
        <a:srgbClr val="FFFFFF"/>
      </a:accent5>
      <a:accent6>
        <a:srgbClr val="FFFFFF"/>
      </a:accent6>
      <a:hlink>
        <a:srgbClr val="207C7E"/>
      </a:hlink>
      <a:folHlink>
        <a:srgbClr val="39B6B9"/>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1"/>
        </a:solidFill>
        <a:ln w="9525" cap="flat" cmpd="sng" algn="ctr">
          <a:noFill/>
          <a:prstDash val="solid"/>
          <a:round/>
          <a:headEnd type="none" w="med" len="med"/>
          <a:tailEnd type="none" w="med" len="med"/>
        </a:ln>
        <a:effectLst/>
      </a:spPr>
      <a:bodyPr vert="horz" wrap="non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Default Design 1">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969696"/>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F8F8F8"/>
        </a:dk2>
        <a:lt2>
          <a:srgbClr val="C0C0C0"/>
        </a:lt2>
        <a:accent1>
          <a:srgbClr val="5BABEB"/>
        </a:accent1>
        <a:accent2>
          <a:srgbClr val="F9D880"/>
        </a:accent2>
        <a:accent3>
          <a:srgbClr val="FFFFFF"/>
        </a:accent3>
        <a:accent4>
          <a:srgbClr val="000000"/>
        </a:accent4>
        <a:accent5>
          <a:srgbClr val="B5D2F3"/>
        </a:accent5>
        <a:accent6>
          <a:srgbClr val="E2C473"/>
        </a:accent6>
        <a:hlink>
          <a:srgbClr val="B7B6BA"/>
        </a:hlink>
        <a:folHlink>
          <a:srgbClr val="CDE6F9"/>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Office Theme">
  <a:themeElements>
    <a:clrScheme name="">
      <a:dk1>
        <a:srgbClr val="000000"/>
      </a:dk1>
      <a:lt1>
        <a:srgbClr val="FFFFFF"/>
      </a:lt1>
      <a:dk2>
        <a:srgbClr val="000000"/>
      </a:dk2>
      <a:lt2>
        <a:srgbClr val="C0C0C0"/>
      </a:lt2>
      <a:accent1>
        <a:srgbClr val="0099FF"/>
      </a:accent1>
      <a:accent2>
        <a:srgbClr val="B2DE94"/>
      </a:accent2>
      <a:accent3>
        <a:srgbClr val="FFFFFF"/>
      </a:accent3>
      <a:accent4>
        <a:srgbClr val="000000"/>
      </a:accent4>
      <a:accent5>
        <a:srgbClr val="AACAFF"/>
      </a:accent5>
      <a:accent6>
        <a:srgbClr val="A1C986"/>
      </a:accent6>
      <a:hlink>
        <a:srgbClr val="777777"/>
      </a:hlink>
      <a:folHlink>
        <a:srgbClr val="003399"/>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31339</TotalTime>
  <Words>986</Words>
  <Application>Microsoft Macintosh PowerPoint</Application>
  <PresentationFormat>Widescreen</PresentationFormat>
  <Paragraphs>103</Paragraphs>
  <Slides>11</Slides>
  <Notes>7</Notes>
  <HiddenSlides>0</HiddenSlides>
  <MMClips>0</MMClips>
  <ScaleCrop>false</ScaleCrop>
  <HeadingPairs>
    <vt:vector size="6" baseType="variant">
      <vt:variant>
        <vt:lpstr>Fonts Used</vt:lpstr>
      </vt:variant>
      <vt:variant>
        <vt:i4>5</vt:i4>
      </vt:variant>
      <vt:variant>
        <vt:lpstr>Theme</vt:lpstr>
      </vt:variant>
      <vt:variant>
        <vt:i4>4</vt:i4>
      </vt:variant>
      <vt:variant>
        <vt:lpstr>Slide Titles</vt:lpstr>
      </vt:variant>
      <vt:variant>
        <vt:i4>11</vt:i4>
      </vt:variant>
    </vt:vector>
  </HeadingPairs>
  <TitlesOfParts>
    <vt:vector size="20" baseType="lpstr">
      <vt:lpstr>Arial</vt:lpstr>
      <vt:lpstr>Calibri</vt:lpstr>
      <vt:lpstr>Cambria Math</vt:lpstr>
      <vt:lpstr>Lucida Grande</vt:lpstr>
      <vt:lpstr>Times New Roman</vt:lpstr>
      <vt:lpstr>Default Design</vt:lpstr>
      <vt:lpstr>1_Default Design</vt:lpstr>
      <vt:lpstr>2_Default Design</vt:lpstr>
      <vt:lpstr>3_Default Design</vt:lpstr>
      <vt:lpstr>PowerPoint Presentation</vt:lpstr>
      <vt:lpstr>How to better explore the relationship and predictive ability of a continuous variable and an outcome?</vt:lpstr>
      <vt:lpstr>Assumptions of conventional modeling approaches</vt:lpstr>
      <vt:lpstr>PowerPoint Presentation</vt:lpstr>
      <vt:lpstr>Relaxing the linearity assumption</vt:lpstr>
      <vt:lpstr>Restricted cubic splines</vt:lpstr>
      <vt:lpstr>“Under the hood”</vt:lpstr>
      <vt:lpstr>Spliny:  restricted cubic splines to model non-linear effects using logistic regression</vt:lpstr>
      <vt:lpstr>Spliny in action</vt:lpstr>
      <vt:lpstr>Spliny - summary</vt:lpstr>
      <vt:lpstr>Links</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
  <cp:keywords/>
  <dc:description/>
  <cp:lastModifiedBy>Gauthier, Jordan</cp:lastModifiedBy>
  <cp:revision>497</cp:revision>
  <cp:lastPrinted>2016-10-26T03:13:39Z</cp:lastPrinted>
  <dcterms:created xsi:type="dcterms:W3CDTF">1601-01-01T00:00:00Z</dcterms:created>
  <dcterms:modified xsi:type="dcterms:W3CDTF">2019-09-13T11:24:38Z</dcterms:modified>
  <cp:category/>
</cp:coreProperties>
</file>